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407" autoAdjust="0"/>
  </p:normalViewPr>
  <p:slideViewPr>
    <p:cSldViewPr snapToGrid="0">
      <p:cViewPr varScale="1">
        <p:scale>
          <a:sx n="38" d="100"/>
          <a:sy n="38" d="100"/>
        </p:scale>
        <p:origin x="14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5B048-5664-4129-ADE0-BAB3D552172B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A494A9-565B-40EC-9A20-75B37B34EEC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750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Przedstawiam się, jestem doradcą zawodowym. </a:t>
            </a:r>
            <a:br>
              <a:rPr lang="pl-PL" dirty="0"/>
            </a:br>
            <a:r>
              <a:rPr lang="pl-PL" dirty="0"/>
              <a:t>Ważne są dziś na rynku kompetencje cyfrowe. Blisko 90 % nowych miejsc pracy wymaga kompetencji cyfrowych. Tak jak te </a:t>
            </a:r>
            <a:r>
              <a:rPr lang="pl-PL" dirty="0" err="1"/>
              <a:t>komptenecje</a:t>
            </a:r>
            <a:r>
              <a:rPr lang="pl-PL" dirty="0"/>
              <a:t> są poszukiwane to ich poziom, miejsce rozwijania są bardzo zróżnicowane. Dlatego tez powstała inicjatywa poświadczeń cyfrowych o której będę chciała dziś powiedzieć. Której celem jest …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3458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Komisja Europejska uruchomiła niedawno program dla wczesnych użytkowników, przygotowany z myślą o instytucjach, które są zainteresowane wystawianiem, przechowywaniem lub odbieraniem cyfrowych poświadczeń, a także włączeniem poświadczeń zgodnych z formatem EDC do ich systemów informatycznych. Obecnie obejmuje on wsparcie dla: • placówek edukacyjnych, takich jak uniwersytety, szkoły i ośrodki szkoleniowe – w zakresie pilotażowego wystawiania poświadczeń za pośrednictwem serwisu Europass; • producentów oprogramowania projektujących systemy informacji o uczniach, systemy zarządzania nauczaniem, e-portfolia lub systemy kadrowe – w zakresie zapewnienia interoperacyjności z cyfrowymi poświadczeniami Europass. . Aby uzyskać więcej informacji na temat programu dla wczesnych użytkowników, można przesłać zgłoszenie pocztą elektroniczną na adres EDCsupport@ext-ec-europa.eu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1684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Zanim jednak przejdę do szczegółów Digital </a:t>
            </a:r>
            <a:r>
              <a:rPr lang="pl-PL" dirty="0" err="1"/>
              <a:t>credential</a:t>
            </a:r>
            <a:r>
              <a:rPr lang="pl-PL" dirty="0"/>
              <a:t> – dwa słowa na temat EPS i struktury tego projektu. Platforma EPS daje nam narzędzia i funkcjonalności do cyfrowej prezentacji ważnych w kontekście edukacyjnym czy zawodowym informacji.</a:t>
            </a:r>
          </a:p>
          <a:p>
            <a:r>
              <a:rPr lang="pl-PL" dirty="0"/>
              <a:t>- W ramach EPS możemy stworzyć swoje portfolio zawierające CV (wg standardów, kilka </a:t>
            </a:r>
            <a:r>
              <a:rPr lang="pl-PL" dirty="0" err="1"/>
              <a:t>wesji</a:t>
            </a:r>
            <a:r>
              <a:rPr lang="pl-PL" dirty="0"/>
              <a:t>, kilka </a:t>
            </a:r>
            <a:r>
              <a:rPr lang="pl-PL" dirty="0" err="1"/>
              <a:t>leyoutów</a:t>
            </a:r>
            <a:r>
              <a:rPr lang="pl-PL" dirty="0"/>
              <a:t>, wybieranie sekcji które są prezentowane), list motywacyjny wg podpowiedzi i szablonów i generalnie swój profil który możemy potem rozsyłać w postaci linku a nie załącznika.</a:t>
            </a:r>
          </a:p>
          <a:p>
            <a:pPr algn="l"/>
            <a:r>
              <a:rPr lang="pl-PL" dirty="0"/>
              <a:t>- Kiedy stworzymy swój profil możemy go powiązać z wyszukiwarką ofert pracy i kursów – bazą </a:t>
            </a:r>
            <a:r>
              <a:rPr lang="pl-PL" dirty="0" err="1"/>
              <a:t>Eures</a:t>
            </a:r>
            <a:r>
              <a:rPr lang="pl-PL" dirty="0"/>
              <a:t> której zasoby to sprawdzone oferty i </a:t>
            </a:r>
            <a:r>
              <a:rPr lang="pl-PL" dirty="0" err="1"/>
              <a:t>ogoszenia</a:t>
            </a:r>
            <a:r>
              <a:rPr lang="pl-PL" dirty="0"/>
              <a:t> z całej Europy.</a:t>
            </a:r>
          </a:p>
          <a:p>
            <a:pPr algn="l"/>
            <a:r>
              <a:rPr lang="pl-PL" dirty="0"/>
              <a:t>- Niedawną funkcjonalnością jest test umiejętności </a:t>
            </a:r>
            <a:r>
              <a:rPr lang="pl-PL" dirty="0" err="1"/>
              <a:t>cyfowych</a:t>
            </a:r>
            <a:r>
              <a:rPr lang="pl-PL" dirty="0"/>
              <a:t> przygotowany w oparciu o ramę kompetencji cyfrowych, po wykonaniu którego otrzymujemy informacje zwrotną na temat poziomu naszych umiejętności w różnych kategoriach oraz sugestii </a:t>
            </a:r>
            <a:r>
              <a:rPr lang="pl-PL" dirty="0" err="1"/>
              <a:t>uzpełnienia</a:t>
            </a:r>
            <a:r>
              <a:rPr lang="pl-PL" dirty="0"/>
              <a:t> najniżej punktowanych kompetencji.</a:t>
            </a:r>
          </a:p>
          <a:p>
            <a:pPr algn="l"/>
            <a:r>
              <a:rPr lang="pl-PL" dirty="0"/>
              <a:t>I wreszcie cyfrowe poświadczenia czyli narzędzia zawierające zestaw standardów, usług umożliwiających wydawanie cyfrowych, odpornych na manipulacje kwalifikacji i poświadczeń edukacyjnych.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861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Jednak</a:t>
            </a:r>
            <a:r>
              <a:rPr lang="en-GB" dirty="0"/>
              <a:t> bez </a:t>
            </a:r>
            <a:r>
              <a:rPr lang="en-GB" dirty="0" err="1"/>
              <a:t>wspólnych</a:t>
            </a:r>
            <a:r>
              <a:rPr lang="en-GB" dirty="0"/>
              <a:t> norm </a:t>
            </a:r>
            <a:r>
              <a:rPr lang="en-GB" dirty="0" err="1"/>
              <a:t>zapewniających</a:t>
            </a:r>
            <a:r>
              <a:rPr lang="en-GB" dirty="0"/>
              <a:t> </a:t>
            </a:r>
            <a:r>
              <a:rPr lang="en-GB" dirty="0" err="1"/>
              <a:t>jakość</a:t>
            </a:r>
            <a:r>
              <a:rPr lang="en-GB" dirty="0"/>
              <a:t>, </a:t>
            </a:r>
            <a:r>
              <a:rPr lang="en-GB" dirty="0" err="1"/>
              <a:t>przejrzystość</a:t>
            </a:r>
            <a:r>
              <a:rPr lang="en-GB" dirty="0"/>
              <a:t>, </a:t>
            </a:r>
            <a:r>
              <a:rPr lang="en-GB" dirty="0" err="1"/>
              <a:t>porównywalność</a:t>
            </a:r>
            <a:r>
              <a:rPr lang="en-GB" dirty="0"/>
              <a:t> </a:t>
            </a:r>
            <a:r>
              <a:rPr lang="en-GB" dirty="0" err="1"/>
              <a:t>transgraniczną</a:t>
            </a:r>
            <a:r>
              <a:rPr lang="en-GB" dirty="0"/>
              <a:t>, </a:t>
            </a:r>
            <a:r>
              <a:rPr lang="en-GB" dirty="0" err="1"/>
              <a:t>uznawanie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możliwość</a:t>
            </a:r>
            <a:r>
              <a:rPr lang="en-GB" dirty="0"/>
              <a:t> </a:t>
            </a:r>
            <a:r>
              <a:rPr lang="en-GB" dirty="0" err="1"/>
              <a:t>przenoszenia</a:t>
            </a:r>
            <a:r>
              <a:rPr lang="en-GB" dirty="0"/>
              <a:t> </a:t>
            </a:r>
            <a:r>
              <a:rPr lang="en-GB" dirty="0" err="1"/>
              <a:t>mikrokwalifikacji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 </a:t>
            </a:r>
            <a:r>
              <a:rPr lang="en-GB" dirty="0" err="1"/>
              <a:t>będzie</a:t>
            </a:r>
            <a:r>
              <a:rPr lang="en-GB" dirty="0"/>
              <a:t> </a:t>
            </a:r>
            <a:r>
              <a:rPr lang="en-GB" dirty="0" err="1"/>
              <a:t>można</a:t>
            </a:r>
            <a:r>
              <a:rPr lang="en-GB" dirty="0"/>
              <a:t> w </a:t>
            </a:r>
            <a:r>
              <a:rPr lang="en-GB" dirty="0" err="1"/>
              <a:t>pełni</a:t>
            </a:r>
            <a:r>
              <a:rPr lang="en-GB" dirty="0"/>
              <a:t> </a:t>
            </a:r>
            <a:r>
              <a:rPr lang="en-GB" dirty="0" err="1"/>
              <a:t>wykorzystać</a:t>
            </a:r>
            <a:r>
              <a:rPr lang="en-GB" dirty="0"/>
              <a:t> ich </a:t>
            </a:r>
            <a:r>
              <a:rPr lang="en-GB" dirty="0" err="1"/>
              <a:t>potencjału</a:t>
            </a:r>
            <a:r>
              <a:rPr lang="en-GB" dirty="0"/>
              <a:t>.</a:t>
            </a:r>
            <a:endParaRPr lang="pl-PL" dirty="0"/>
          </a:p>
          <a:p>
            <a:endParaRPr lang="pl-PL" dirty="0"/>
          </a:p>
          <a:p>
            <a:r>
              <a:rPr lang="pl-PL" dirty="0"/>
              <a:t>Na bazie jakich programów postał projekt o którym dziś opowiem:</a:t>
            </a:r>
          </a:p>
          <a:p>
            <a:r>
              <a:rPr lang="pl-PL" dirty="0" err="1"/>
              <a:t>Mikropoświadczenia</a:t>
            </a:r>
            <a:r>
              <a:rPr lang="pl-PL" dirty="0"/>
              <a:t> są potwierdzeniem wyników w nauce osiągniętych w ramach krótkiego doświadczenia edukacyjnego (np. kursu lub szkolenia). W sposób elastyczny i ukierunkowany pomagają w poszerzaniu wiedzy, umiejętności i kompetencji potrzebnych do rozwoju osobistego i zawodowego.</a:t>
            </a:r>
          </a:p>
          <a:p>
            <a:r>
              <a:rPr lang="pl-PL" dirty="0"/>
              <a:t>W Europie i na świecie szybko powstają nowe, krótsze od tradycyjnych formy edukacyjne, których potwierdzeniem są </a:t>
            </a:r>
            <a:r>
              <a:rPr lang="pl-PL" dirty="0" err="1"/>
              <a:t>mikropoświadczenia</a:t>
            </a:r>
            <a:r>
              <a:rPr lang="pl-PL" dirty="0"/>
              <a:t>. Wiele różnych podmiotów publicznych i prywatnych oferuje takie formy nauki w odpowiedzi na zapotrzebowanie na bardziej elastyczne i zindywidualizowane formy kształcenia i szkolenia. Jest to również sposób na zapewnienie możliwości kształcenia i szkolenia szerszemu gronu uczących się, w tym osobom należącym do grup </a:t>
            </a:r>
            <a:r>
              <a:rPr lang="pl-PL" dirty="0" err="1"/>
              <a:t>defaworyzowanych</a:t>
            </a:r>
            <a:r>
              <a:rPr lang="pl-PL" dirty="0"/>
              <a:t> i znajdujących się w trudnej sytuacji.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6413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Jakie są podstawy prawne…</a:t>
            </a:r>
          </a:p>
          <a:p>
            <a:r>
              <a:rPr lang="pl-PL" dirty="0"/>
              <a:t>Plan działania w dziedzinie edukacji cyfrowej na lata 2021–2027 to zaktualizowana strategia polityczna Unii Europejskiej (UE), w której przedstawiono wspólną wizję edukacji cyfrowej w Europie – charakteryzującej się wysoką jakością i dostępnej dla wszystkich. Plan ma wspierać dostosowanie systemów kształcenia i szkolenia krajów UE do wymogów ery cyfrowej.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716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Cyfrowe poświadczenia Europass można udostępnić dowolnemu potencjalnemu pracodawcy w Europie. Będzie on w stanie je odczytać i zweryfikować ich autentyczność. Czy... Poświadczeń tych można też użyć przy ubieganiu się o udział w kursie lub szkoleniu na terenie Europy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6509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Stosowanie cyfrowych poświadczeń Europass niesie ze sobą wiele korzyści dla osób fizycznych, pracodawców i instytucji.</a:t>
            </a:r>
          </a:p>
          <a:p>
            <a:r>
              <a:rPr lang="pl-PL" dirty="0"/>
              <a:t>Osoby fizyczne: • mogą tworzyć swoje internetowe portfolio zawierające informacje o ich wykształceniu, zachowując pełną kontrolę nad swoimi danymi; • mogą wielokrotnie wykorzystywać swoje poświadczenia przy składaniu podań o przyjęcie do pracy lub na kolejny kurs w całej Europie; • mogą prezentować swoje poświadczenia i poddawać je weryfikacji w dowolnym momencie swojej kariery, nawet jeśli instytucja, które je wydała, została zamknięta lub jeśli dane użyte od ich utworzenia zostały zagubione. </a:t>
            </a:r>
          </a:p>
          <a:p>
            <a:r>
              <a:rPr lang="pl-PL" dirty="0"/>
              <a:t>Placówki edukacyjne: • mogą zredukować koszty związane z wystawianiem poświadczeń; • mogą lepiej zrozumieć poświadczenia osób uczących się, szczególnie tych pochodzących z innych krajów członkowskich, ponieważ będą one dostępne w używanym przez nie języku.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Pracodawcy: • mogą znacznie przyspieszyć weryfikację poświadczeń i obsługę podań o pracę, zmniejszając koszt tych operacji; • mogą lepiej zrozumieć poświadczenia kandydatów, szczególnie tych pochodzących z innych krajów członkowskich, ponieważ będą one dostępne w ich ojczystym języku; • mogą zaufać poświadczeniom, gdyż są one odpowiednio zabezpieczone. 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117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Ta wizualizacja infrastruktury cyfrowych poświadczeń Europass pokazuje, jak jej poszczególne elementy zazębiają się ze sobą, umożliwiając wystawianie bezpiecznych, prawnie umocowanych i łatwych do zweryfikowania poświadczeń cyfrowych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653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przypadku cyfrowych poświadczeń Europass dostępne są cztery funkcje, które opisano poniżej. Poświadczenia takie można wystawiać, przechowywać, weryfikować i udostępniać:</a:t>
            </a:r>
          </a:p>
          <a:p>
            <a:r>
              <a:rPr lang="pl-PL" dirty="0"/>
              <a:t>Wystawianie: Instytucja poświadczająca kwalifikacje przesyła wystawcy listę poświadczeń do utworzenia, Wystawca wystawia poświadczenia, które są zgodne z formatem, zabezpieczone przed modyfikacją i podpisane cyfrowo. </a:t>
            </a:r>
          </a:p>
          <a:p>
            <a:r>
              <a:rPr lang="pl-PL" dirty="0"/>
              <a:t>Przechowywanie: Poświadczenie zostaje przesłane do jego właściciela, Właściciel zapisuje poświadczenie bezpośrednio w swoim portfelu, Poświadczenie jest bezpiecznie przechowywane w portfelu EDC przez nieograniczony czas.</a:t>
            </a:r>
          </a:p>
          <a:p>
            <a:endParaRPr lang="pl-PL" dirty="0"/>
          </a:p>
          <a:p>
            <a:r>
              <a:rPr lang="pl-PL" dirty="0"/>
              <a:t>WERYFIKACJA: Baza danych akredytacji EDC automatycznie weryfikuje upoważnienie instytucji poświadczającej kwalifikacje, Wbudowane funkcje zabezpieczające automatycznie weryfikują autentyczność i poprawność poświadczenia, poświadczenie jest weryfikowane automatycznie za każdym razem, gdy jest otwierane w portfelu EDC.</a:t>
            </a:r>
          </a:p>
          <a:p>
            <a:r>
              <a:rPr lang="pl-PL" dirty="0"/>
              <a:t>UDOSTEPNIANIE: Obywatele UE mogą w prosty sposób udostępniać swoje cyfrowe poświadczenia Europass innym osobom lub instytucjom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639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Ta wizualizacja infrastruktury cyfrowych poświadczeń Europass pokazuje, jak jej poszczególne elementy zazębiają się ze sobą, umożliwiając wystawianie bezpiecznych, prawnie umocowanych i łatwych do zweryfikowania poświadczeń cyfrowych.</a:t>
            </a:r>
          </a:p>
          <a:p>
            <a:endParaRPr lang="pl-PL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EDC są zwykle wykorzystywane do opisu </a:t>
            </a:r>
            <a:r>
              <a:rPr lang="pl-PL"/>
              <a:t>kwalifikowacji </a:t>
            </a:r>
            <a:r>
              <a:rPr lang="pl-PL" dirty="0"/>
              <a:t>się na stanowiska pracy, staże uniwersyteckie i nie tylko. Są one prawnie równoważne certyfikatom w formie papierowej we wszystkich państwach członkowskich Europejskiego Obszaru Edukacji. W praktyce może to być cyfrowa wersja dyplomu uniwersyteckiego, certyfikatu ukończenia kursu lub innego rodzaju poświadczenia.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94A9-565B-40EC-9A20-75B37B34EEC1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0670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64C2DA-A7CC-877D-BF38-DF3ACAB8A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88B7A90-02A6-4203-F33F-073919F1D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102D83-3765-75FD-EA92-ABFD19DF1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D1ADB8-C45C-1BCD-BC2C-A4DD88031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1F3E98-62A1-91CC-2ABB-1AB5D2BE1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08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E59CE3-A864-A633-ACC9-BC52F8FCE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14C1684-D1F2-C313-D920-EDD967DF6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5D7E9EB-B2AE-B3AA-C8DD-6C1A22E86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2B877D-C877-CF7C-2535-DE16793A9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064272C-624A-E2B4-24E5-C55DDBD4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786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D779A08-2BA3-8DDF-46B3-95C2A6B626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B2D16D5-F1AA-BE60-59F1-3CD58BFE2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0323456-B895-4EBD-3F1E-44884C4ED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E2731F-0FF0-ABD9-44CD-602300AD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10F7354-16A5-415E-D9C1-B47E29DDF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63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A2819C-4D80-A39A-1B13-36758CFC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0B7AB6-EC33-11F7-7093-828E75350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A8F683-D834-BDAB-E057-90FDF34A4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DA88F61-DE34-5E8B-4DAC-404E000D9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3C7D37-F8BD-3E35-7808-285FBD607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4264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24229C-BAEB-CC56-75CA-CDC1ACF28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5B8F77-ED4A-F3D9-C05B-DF1E19640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7EEC309-B899-10AF-6766-96BA40E2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C50ECD7-DC8B-5515-528B-FBC5A0C8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D27257-C6A5-8667-7719-D3329CBD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610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F0727B-F6F7-3882-0051-D4048797E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28783-625F-3EDD-5D64-991095DA9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0B4BD1-BE08-F573-5290-BE4F2802E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EE677CE-BBB9-98A8-303A-FCD1A01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E33DBA8-39EF-4401-D891-971C81673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0029F4E-9631-0DD7-4429-B7D08F9B6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9047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E4863E-B32E-BC20-7D2A-89E6FA61D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2EA87A7-1150-CBA5-F54D-5B8B028FB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20B8043-95EB-CA1E-8950-80EB154E9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F30EC37-FD44-5907-ACFD-CECA6343EA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92C9871-F97D-311F-1A1C-26352EA5D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3724E66-9FC0-8616-F496-72F836F56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A484CB6-E779-0E0D-9838-6A52661DB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5251B53-7F51-0983-7904-D1C578EE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9683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D90D8C-2543-7E7A-8275-A7A18361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E03F4CE-3FB0-10C0-7875-35CE3C645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F26D7D9-660F-6B1F-24BD-3288E5164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2B85A73-169A-2223-1C11-1E133054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392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66E46E5-EF37-6505-B45D-815E9DA9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10565D8-5B2B-D488-FD42-D505DA58B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1EBE508-99ED-2E52-3464-F9AC55DA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432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583952-339E-7A4D-8802-2B82CC9DF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D6BF67-15EE-FEFB-2251-E1CDF5870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B9501A8-1DFA-9150-3C31-6CFDAE968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690778C-E1D1-65B7-4F82-CD2E1FC4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D28ADFE-34FE-24CA-491E-DA585B6E3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71F8C83-00A2-438D-51E4-D2FCB3659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6826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AB9C1B-757A-E263-9FBA-3A539117A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FE2B8A2-4DDF-5BCC-6DDE-CC12296607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14A827D-8019-A5D0-2CE7-E346B4A34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B1EB5A3-2572-CA1C-EAEE-746DD7BC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FAC6BF9-304C-E43B-7C1A-6D28139A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6F77978-A116-70C4-616B-545C4DA9B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7788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869FE1A-5EEE-F0F8-83DC-4FA11016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114A1D9-02FB-1EB6-EEC7-90CDD8A7B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7CDBD8-DA19-8665-3AC3-8B7555961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DD95-633F-478B-9BDE-62F593F582D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909E41-99AE-0E9B-2D32-83EA524249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6DDBF81-6A11-2985-414D-ACF524DEB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2DAB2-BE6F-4B9B-9926-E554044679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26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opa.eu/europass/pl/what-europass-1/european-digital-credential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woj-europass.org.pl/wp-content/uploads/2021/10/Europass-Digital-Credentials-Booklet-PL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www.youtube.com/watch?v=dyRtF8nDG5U" TargetMode="Externa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pglusiec@frse.org.p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uropass@frse.org.p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ur-lex.europa.eu/legal-content/PL/TXT/PDF/?uri=CELEX%3A52020DC0066&amp;from=PL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ec.europa.eu/social/main.jsp?langId=pl&amp;catId=122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cation.ec.europa.eu/pl/education-levels/higher-education/micro-credentials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education.ec.europa.eu/pl/focus-topics/digital-education/action-plan" TargetMode="External"/><Relationship Id="rId4" Type="http://schemas.openxmlformats.org/officeDocument/2006/relationships/hyperlink" Target="https://eur-lex.europa.eu/legal-content/EN/TXT/PDF/?uri=CELEX%3A32018D0646&amp;rid=9" TargetMode="Externa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D3D180-C28B-66C0-EF7E-5114E4A47D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75C2A01-2232-0C38-5096-8F2EC60F4C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297B3B3-02C6-EC1A-EAAF-B2A5C7856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73"/>
            <a:ext cx="12192000" cy="68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63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F168DE-B024-E6C1-1C71-D5A7139F7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35BF9D-EEFC-28DC-16DD-FF712A47C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A41DEB7-D088-2E3F-A86C-F9E446507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80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D1C723-98EF-A24E-8320-CC217F71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49AD93-BA14-844A-2784-7AA5374BD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83619C5-DA15-BFB3-8772-6A5A2F72B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11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C20D87-F909-A6D6-4D50-BFDCC3C4C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57A518-32ED-6AC6-5C3F-B8B00D9A8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A84FC46-0EDE-FDEA-AF88-7AD23CFA7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7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1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C20D87-F909-A6D6-4D50-BFDCC3C4C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57A518-32ED-6AC6-5C3F-B8B00D9A8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A84FC46-0EDE-FDEA-AF88-7AD23CFA7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7147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BCD5D31-66E2-F207-C336-161E6F1D3ABD}"/>
              </a:ext>
            </a:extLst>
          </p:cNvPr>
          <p:cNvSpPr/>
          <p:nvPr/>
        </p:nvSpPr>
        <p:spPr>
          <a:xfrm>
            <a:off x="2611395" y="1318054"/>
            <a:ext cx="6763264" cy="539578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16D27ED-BB16-2559-F5C0-0E83DB80D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681" y="2049985"/>
            <a:ext cx="3584692" cy="333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77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56679-496A-8F8E-7F08-55E813C9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55F5C0-50E2-56C1-2766-51815F76F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442E00C-F695-BC1D-9F48-5DEF7FA7B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455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DD205EF8-DE61-F00B-5F90-0BEA7F9CBD78}"/>
              </a:ext>
            </a:extLst>
          </p:cNvPr>
          <p:cNvSpPr/>
          <p:nvPr/>
        </p:nvSpPr>
        <p:spPr>
          <a:xfrm>
            <a:off x="476655" y="5758774"/>
            <a:ext cx="7703518" cy="41818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>
                <a:hlinkClick r:id="rId4"/>
              </a:rPr>
              <a:t>https://europa.eu/europass/pl/what-europass-1/european-digital-credentials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5479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D62DCA-91AC-3BEC-68E1-7E15E28A3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18D30C-9C83-8379-FC61-5DD7DEAC6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652532-7B25-8043-F0B9-743532318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9636"/>
          </a:xfrm>
          <a:prstGeom prst="rect">
            <a:avLst/>
          </a:prstGeom>
        </p:spPr>
      </p:pic>
      <p:pic>
        <p:nvPicPr>
          <p:cNvPr id="7" name="Obraz 6">
            <a:hlinkClick r:id="rId3"/>
            <a:extLst>
              <a:ext uri="{FF2B5EF4-FFF2-40B4-BE49-F238E27FC236}">
                <a16:creationId xmlns:a16="http://schemas.microsoft.com/office/drawing/2014/main" id="{0296E915-A8DD-4E43-D8A5-86D3C6C26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903789"/>
            <a:ext cx="3528366" cy="434378"/>
          </a:xfrm>
          <a:prstGeom prst="rect">
            <a:avLst/>
          </a:prstGeom>
        </p:spPr>
      </p:pic>
      <p:pic>
        <p:nvPicPr>
          <p:cNvPr id="9" name="Obraz 8">
            <a:hlinkClick r:id="rId5"/>
            <a:extLst>
              <a:ext uri="{FF2B5EF4-FFF2-40B4-BE49-F238E27FC236}">
                <a16:creationId xmlns:a16="http://schemas.microsoft.com/office/drawing/2014/main" id="{A00CA3EC-BE86-D0D7-89B5-BDA847111C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99" y="4548843"/>
            <a:ext cx="6798855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27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75A40D-A196-8DA8-4C2F-A16C3CE0D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EA5885-B8B6-3A00-38C3-5C30498CF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974676B-BC0B-3A7C-D308-17144ED2C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5884" cy="685800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9F72A8FB-6165-5ED6-3F19-BAB29B290FED}"/>
              </a:ext>
            </a:extLst>
          </p:cNvPr>
          <p:cNvSpPr/>
          <p:nvPr/>
        </p:nvSpPr>
        <p:spPr>
          <a:xfrm>
            <a:off x="90615" y="1512996"/>
            <a:ext cx="6145427" cy="333632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D2C6AA1-FEAF-A5F7-1697-C601E4FBBE27}"/>
              </a:ext>
            </a:extLst>
          </p:cNvPr>
          <p:cNvSpPr txBox="1"/>
          <p:nvPr/>
        </p:nvSpPr>
        <p:spPr>
          <a:xfrm>
            <a:off x="411891" y="2085499"/>
            <a:ext cx="6145426" cy="295465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800" b="1" dirty="0"/>
              <a:t>Piotr Głusiec</a:t>
            </a:r>
          </a:p>
          <a:p>
            <a:r>
              <a:rPr lang="pl-PL" sz="2800" dirty="0"/>
              <a:t>Fundacja Rozwoju Systemu Edukacji</a:t>
            </a:r>
          </a:p>
          <a:p>
            <a:r>
              <a:rPr lang="pl-PL" sz="2800" dirty="0"/>
              <a:t>Krajowe Centrum Europass</a:t>
            </a:r>
          </a:p>
          <a:p>
            <a:r>
              <a:rPr lang="pl-PL" sz="2800" dirty="0">
                <a:hlinkClick r:id="rId3"/>
              </a:rPr>
              <a:t>pglusiec@frse.org.pl</a:t>
            </a:r>
            <a:endParaRPr lang="pl-PL" sz="2800" dirty="0"/>
          </a:p>
          <a:p>
            <a:r>
              <a:rPr lang="pl-PL" sz="2800" dirty="0">
                <a:hlinkClick r:id="rId4"/>
              </a:rPr>
              <a:t>europass@frse.org.pl</a:t>
            </a:r>
            <a:endParaRPr lang="pl-PL" sz="2800" dirty="0"/>
          </a:p>
          <a:p>
            <a:r>
              <a:rPr lang="pl-PL" sz="2800" dirty="0"/>
              <a:t>tel. 797-011-633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888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95CE5F-FECA-D387-3907-176C7161A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297697-C848-48E5-3F60-5059D0C46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B099816-AD9D-0331-F996-6C75932A8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7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8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60FA3A-A1F0-BD05-1FCD-31DF7AC7D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47F4DC-4CE5-A156-87D5-DE74924E9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18EB92F-998C-9F48-CCFD-A90A579BE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</p:spPr>
      </p:pic>
      <p:pic>
        <p:nvPicPr>
          <p:cNvPr id="8" name="Obraz 7">
            <a:hlinkClick r:id="rId4"/>
            <a:extLst>
              <a:ext uri="{FF2B5EF4-FFF2-40B4-BE49-F238E27FC236}">
                <a16:creationId xmlns:a16="http://schemas.microsoft.com/office/drawing/2014/main" id="{DD9C0EC3-C634-B0F7-CFE7-D500D0921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0744" y="3262089"/>
            <a:ext cx="1729890" cy="739204"/>
          </a:xfrm>
          <a:prstGeom prst="rect">
            <a:avLst/>
          </a:prstGeom>
        </p:spPr>
      </p:pic>
      <p:pic>
        <p:nvPicPr>
          <p:cNvPr id="10" name="Obraz 9">
            <a:hlinkClick r:id="rId6"/>
            <a:extLst>
              <a:ext uri="{FF2B5EF4-FFF2-40B4-BE49-F238E27FC236}">
                <a16:creationId xmlns:a16="http://schemas.microsoft.com/office/drawing/2014/main" id="{F2B754BF-4479-BCF5-C0CB-37B788A471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4115" y="3262090"/>
            <a:ext cx="2103302" cy="739204"/>
          </a:xfrm>
          <a:prstGeom prst="rect">
            <a:avLst/>
          </a:prstGeom>
        </p:spPr>
      </p:pic>
      <p:pic>
        <p:nvPicPr>
          <p:cNvPr id="12" name="Obraz 11">
            <a:hlinkClick r:id="rId8"/>
            <a:extLst>
              <a:ext uri="{FF2B5EF4-FFF2-40B4-BE49-F238E27FC236}">
                <a16:creationId xmlns:a16="http://schemas.microsoft.com/office/drawing/2014/main" id="{05DC9CFC-3574-447D-4504-DFCEB58837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7409" y="4742388"/>
            <a:ext cx="2103302" cy="693480"/>
          </a:xfrm>
          <a:prstGeom prst="rect">
            <a:avLst/>
          </a:prstGeom>
        </p:spPr>
      </p:pic>
      <p:pic>
        <p:nvPicPr>
          <p:cNvPr id="14" name="Obraz 13">
            <a:hlinkClick r:id="rId10"/>
            <a:extLst>
              <a:ext uri="{FF2B5EF4-FFF2-40B4-BE49-F238E27FC236}">
                <a16:creationId xmlns:a16="http://schemas.microsoft.com/office/drawing/2014/main" id="{801F80CA-2AFF-DB81-0CF8-B3C1FBA6B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36312" y="2165257"/>
            <a:ext cx="2194750" cy="1341236"/>
          </a:xfrm>
          <a:prstGeom prst="rect">
            <a:avLst/>
          </a:prstGeom>
        </p:spPr>
      </p:pic>
      <p:pic>
        <p:nvPicPr>
          <p:cNvPr id="16" name="Obraz 15">
            <a:hlinkClick r:id="rId12"/>
            <a:extLst>
              <a:ext uri="{FF2B5EF4-FFF2-40B4-BE49-F238E27FC236}">
                <a16:creationId xmlns:a16="http://schemas.microsoft.com/office/drawing/2014/main" id="{9643AE24-5A84-7CC5-AD1D-E216857480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22002" y="4181692"/>
            <a:ext cx="2423370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78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683A68-5853-BB3F-26CB-7AED5E973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8C38FC-E96F-BF2C-327D-507178388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A40E1DD-0EF3-A335-5D76-48850E40A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30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5D0DD6-CEF5-71D5-A582-D0C73DA0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7A484E-39E8-FD9F-3D27-D0E92DD60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E336A2B-B96B-19B6-3C36-B01FE1221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56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F314B8-5A79-1243-E60C-99890486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1CF26A-54D0-F36F-27C1-42AF47F1A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DC9D493-A645-EEC3-42D4-379EA23CD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81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29EE34-511F-8243-FA9E-21053886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B8C917-2ECC-0A83-2442-5DC96A27A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B93DC94-ED39-0DDD-32BF-7BE0F6E05E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748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CB376A-AC8F-81F2-AA4E-339705CE8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C07C19-5C7F-C947-051D-8A2A025BB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B57A811-DB47-E65C-EF7E-A2AE38803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66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3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A4988-EBEE-823F-440A-A5410494F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599C9-D8CD-317E-3C17-1B11D6B73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F758613-4A22-6BD5-C373-53B0A170A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3944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1080</Words>
  <Application>Microsoft Office PowerPoint</Application>
  <PresentationFormat>Panoramiczny</PresentationFormat>
  <Paragraphs>46</Paragraphs>
  <Slides>16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Piotr Głusiec</dc:creator>
  <cp:lastModifiedBy>Sylwia Korycka-Fortuna</cp:lastModifiedBy>
  <cp:revision>13</cp:revision>
  <dcterms:created xsi:type="dcterms:W3CDTF">2023-09-22T12:06:41Z</dcterms:created>
  <dcterms:modified xsi:type="dcterms:W3CDTF">2023-10-05T18:51:35Z</dcterms:modified>
</cp:coreProperties>
</file>