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omments/modernComment_2CA_2A5E8C82.xml" ContentType="application/vnd.ms-powerpoint.comments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562" r:id="rId2"/>
    <p:sldId id="681" r:id="rId3"/>
    <p:sldId id="419" r:id="rId4"/>
    <p:sldId id="382" r:id="rId5"/>
    <p:sldId id="259" r:id="rId6"/>
    <p:sldId id="301" r:id="rId7"/>
    <p:sldId id="300" r:id="rId8"/>
    <p:sldId id="536" r:id="rId9"/>
    <p:sldId id="435" r:id="rId10"/>
    <p:sldId id="428" r:id="rId11"/>
    <p:sldId id="262" r:id="rId12"/>
    <p:sldId id="702" r:id="rId13"/>
    <p:sldId id="697" r:id="rId14"/>
    <p:sldId id="387" r:id="rId15"/>
    <p:sldId id="713" r:id="rId16"/>
    <p:sldId id="511" r:id="rId17"/>
    <p:sldId id="711" r:id="rId18"/>
    <p:sldId id="714" r:id="rId19"/>
    <p:sldId id="257" r:id="rId20"/>
    <p:sldId id="717" r:id="rId21"/>
    <p:sldId id="715" r:id="rId22"/>
    <p:sldId id="716" r:id="rId23"/>
    <p:sldId id="500" r:id="rId24"/>
    <p:sldId id="520" r:id="rId25"/>
    <p:sldId id="703" r:id="rId26"/>
    <p:sldId id="537" r:id="rId27"/>
    <p:sldId id="497" r:id="rId2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64EB1A5-436B-2FB0-18D9-CA1AF103EF8F}" name="Ada Szpot" initials="AS" userId="S::aszpot@frse.org.pl::86b68a29-582f-417c-a3aa-ecd9b8bde843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rtosz Stawiarz" initials="BS" lastIdx="2" clrIdx="0">
    <p:extLst>
      <p:ext uri="{19B8F6BF-5375-455C-9EA6-DF929625EA0E}">
        <p15:presenceInfo xmlns:p15="http://schemas.microsoft.com/office/powerpoint/2012/main" userId="S::bstawiarz@frse.org.pl::b9ba0169-2033-4f7c-af29-43e1f2c983a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7CC4"/>
    <a:srgbClr val="2F5597"/>
    <a:srgbClr val="A815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D50265-32FB-42CD-AF6D-F17DCA0D8652}" v="262" dt="2023-10-02T08:04:15.6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60" y="7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comments/modernComment_2CA_2A5E8C8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8BB6EA1-C09F-4584-9363-73A1813633A4}" authorId="{C64EB1A5-436B-2FB0-18D9-CA1AF103EF8F}" created="2023-10-02T14:10:26.392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710839426" sldId="714"/>
      <ac:spMk id="11" creationId="{DE08EECF-0A06-CD86-C55B-1F400D7AB546}"/>
      <ac:txMk cp="356" len="7">
        <ac:context len="500" hash="2710157021"/>
      </ac:txMk>
    </ac:txMkLst>
    <p188:pos x="4274373" y="2708360"/>
    <p188:txBody>
      <a:bodyPr/>
      <a:lstStyle/>
      <a:p>
        <a:r>
          <a:rPr lang="pl-PL"/>
          <a:t>Ramy Kwalifikacji w Europejskim Obszarze Szkolnictwa Wyższego (QF-EHEA)</a:t>
        </a:r>
      </a:p>
    </p188:txBody>
  </p188:cm>
  <p188:cm id="{592E70EA-7E13-4BAF-9243-6DD768234393}" authorId="{C64EB1A5-436B-2FB0-18D9-CA1AF103EF8F}" created="2023-10-02T14:11:09.883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710839426" sldId="714"/>
      <ac:spMk id="11" creationId="{DE08EECF-0A06-CD86-C55B-1F400D7AB546}"/>
      <ac:txMk cp="351" len="3">
        <ac:context len="500" hash="2710157021"/>
      </ac:txMk>
    </ac:txMkLst>
    <p188:pos x="3445698" y="2708360"/>
    <p188:txBody>
      <a:bodyPr/>
      <a:lstStyle/>
      <a:p>
        <a:r>
          <a:rPr lang="pl-PL"/>
          <a:t>Europejskie Ramy Kwalifikacji</a:t>
        </a:r>
      </a:p>
    </p188:txBody>
  </p188:cm>
</p188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715AF4-FCE7-4DB9-8F38-F1D4B5A8652B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E4D17982-3570-4AC2-914F-F80CBB93128D}">
      <dgm:prSet custT="1"/>
      <dgm:spPr>
        <a:solidFill>
          <a:srgbClr val="F59E2D"/>
        </a:solidFill>
      </dgm:spPr>
      <dgm:t>
        <a:bodyPr/>
        <a:lstStyle/>
        <a:p>
          <a:endParaRPr lang="pl-PL" sz="1400" b="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endParaRPr lang="pl-PL" sz="1400" b="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endParaRPr lang="pl-PL" sz="1400" b="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endParaRPr lang="pl-PL" sz="1400" b="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endParaRPr lang="pl-PL" sz="1400" b="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endParaRPr lang="pl-PL" sz="1400" b="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endParaRPr lang="pl-PL" sz="1400" b="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r>
            <a:rPr lang="pl-PL" sz="1400" b="1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Zarządzanie</a:t>
          </a:r>
        </a:p>
        <a:p>
          <a:endParaRPr lang="pl-PL" sz="1400" b="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r>
            <a:rPr lang="pl-PL" sz="1400" b="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spotkania grupy partnerskiej</a:t>
          </a:r>
        </a:p>
        <a:p>
          <a:r>
            <a:rPr lang="pl-PL" sz="1400" b="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ewaluacja</a:t>
          </a:r>
        </a:p>
        <a:p>
          <a:r>
            <a:rPr lang="pl-PL" sz="1400" b="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monitoring</a:t>
          </a:r>
        </a:p>
        <a:p>
          <a:r>
            <a:rPr lang="pl-PL" sz="1400" b="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działania lokalne</a:t>
          </a:r>
        </a:p>
        <a:p>
          <a:r>
            <a:rPr lang="pl-PL" sz="1400" b="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działania promocyjne</a:t>
          </a:r>
        </a:p>
        <a:p>
          <a:endParaRPr lang="pl-PL" sz="1400" b="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</dgm:t>
    </dgm:pt>
    <dgm:pt modelId="{F486E03E-A957-4B60-86D6-F49A7421C5AA}" type="parTrans" cxnId="{019C1C94-C06D-475D-B20B-54C07D97B411}">
      <dgm:prSet/>
      <dgm:spPr/>
      <dgm:t>
        <a:bodyPr/>
        <a:lstStyle/>
        <a:p>
          <a:endParaRPr lang="pl-PL"/>
        </a:p>
      </dgm:t>
    </dgm:pt>
    <dgm:pt modelId="{600517AF-1BC6-4B32-9D5F-3B3785412FD4}" type="sibTrans" cxnId="{019C1C94-C06D-475D-B20B-54C07D97B411}">
      <dgm:prSet/>
      <dgm:spPr/>
      <dgm:t>
        <a:bodyPr/>
        <a:lstStyle/>
        <a:p>
          <a:endParaRPr lang="pl-PL"/>
        </a:p>
      </dgm:t>
    </dgm:pt>
    <dgm:pt modelId="{0C04ABEB-9377-43E4-ACE5-86DF90784C66}">
      <dgm:prSet custT="1"/>
      <dgm:spPr>
        <a:solidFill>
          <a:srgbClr val="00B0F0"/>
        </a:solidFill>
      </dgm:spPr>
      <dgm:t>
        <a:bodyPr/>
        <a:lstStyle/>
        <a:p>
          <a:endParaRPr lang="pl-PL" sz="1400" b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endParaRPr lang="pl-PL" sz="1400" b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endParaRPr lang="pl-PL" sz="1400" b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endParaRPr lang="pl-PL" sz="1400" b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endParaRPr lang="pl-PL" sz="1400" b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r>
            <a:rPr lang="pl-PL" sz="1400" b="1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Wydarzenia upowszechniające</a:t>
          </a:r>
        </a:p>
        <a:p>
          <a:endParaRPr lang="pl-PL" sz="1400" b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r>
            <a:rPr lang="pl-PL" sz="1400" b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konferencje </a:t>
          </a:r>
        </a:p>
        <a:p>
          <a:r>
            <a:rPr lang="pl-PL" sz="1400" b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seminaria</a:t>
          </a:r>
        </a:p>
        <a:p>
          <a:r>
            <a:rPr lang="pl-PL" sz="1400" b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warsztaty</a:t>
          </a:r>
          <a:br>
            <a:rPr lang="pl-PL" sz="1400" b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</a:br>
          <a:br>
            <a:rPr lang="pl-PL" sz="1400" b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</a:br>
          <a:r>
            <a:rPr lang="pl-PL" sz="1400" b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- dla odbiorców zewnętrznych</a:t>
          </a:r>
        </a:p>
      </dgm:t>
    </dgm:pt>
    <dgm:pt modelId="{F3CB8AC6-659F-412B-BD9C-6864E77F7E86}" type="parTrans" cxnId="{99ACF020-314A-4A09-9C35-FC3C17839654}">
      <dgm:prSet/>
      <dgm:spPr/>
      <dgm:t>
        <a:bodyPr/>
        <a:lstStyle/>
        <a:p>
          <a:endParaRPr lang="pl-PL"/>
        </a:p>
      </dgm:t>
    </dgm:pt>
    <dgm:pt modelId="{68BB96B6-D7FE-4178-87BA-B50B3FC205FE}" type="sibTrans" cxnId="{99ACF020-314A-4A09-9C35-FC3C17839654}">
      <dgm:prSet/>
      <dgm:spPr/>
      <dgm:t>
        <a:bodyPr/>
        <a:lstStyle/>
        <a:p>
          <a:endParaRPr lang="pl-PL"/>
        </a:p>
      </dgm:t>
    </dgm:pt>
    <dgm:pt modelId="{6B2F1974-2C57-400C-89F3-8E5B5A6EC26E}">
      <dgm:prSet custT="1"/>
      <dgm:spPr>
        <a:solidFill>
          <a:srgbClr val="00B050"/>
        </a:solidFill>
      </dgm:spPr>
      <dgm:t>
        <a:bodyPr/>
        <a:lstStyle/>
        <a:p>
          <a:endParaRPr lang="pl-PL" sz="1400" b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endParaRPr lang="pl-PL" sz="1400" b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endParaRPr lang="pl-PL" sz="1400" b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endParaRPr lang="pl-PL" sz="1400" b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r>
            <a:rPr lang="pl-PL" sz="1400" b="1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Działania edukacyjne </a:t>
          </a:r>
          <a:br>
            <a:rPr lang="pl-PL" sz="1400" b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</a:br>
          <a:br>
            <a:rPr lang="pl-PL" sz="1400" b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</a:br>
          <a:br>
            <a:rPr lang="pl-PL" sz="1400" b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</a:br>
          <a:r>
            <a:rPr lang="pl-PL" sz="1400" b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Wyjazdy edukacyjne</a:t>
          </a:r>
          <a:br>
            <a:rPr lang="pl-PL" sz="1400" b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</a:br>
          <a:br>
            <a:rPr lang="pl-PL" sz="1400" b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</a:br>
          <a:r>
            <a:rPr lang="pl-PL" sz="1400" b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kursy</a:t>
          </a:r>
        </a:p>
        <a:p>
          <a:r>
            <a:rPr lang="pl-PL" sz="1400" b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wizyty studyjne</a:t>
          </a:r>
        </a:p>
      </dgm:t>
    </dgm:pt>
    <dgm:pt modelId="{8396BAE8-E1B4-44F1-9EF0-D45AEA093C67}" type="sibTrans" cxnId="{FA2A2D0F-AF4B-4A2E-9807-A0332E6197F8}">
      <dgm:prSet/>
      <dgm:spPr/>
      <dgm:t>
        <a:bodyPr/>
        <a:lstStyle/>
        <a:p>
          <a:endParaRPr lang="pl-PL"/>
        </a:p>
      </dgm:t>
    </dgm:pt>
    <dgm:pt modelId="{77B0211F-D99F-4FE4-B314-04A158140F3F}" type="parTrans" cxnId="{FA2A2D0F-AF4B-4A2E-9807-A0332E6197F8}">
      <dgm:prSet/>
      <dgm:spPr/>
      <dgm:t>
        <a:bodyPr/>
        <a:lstStyle/>
        <a:p>
          <a:endParaRPr lang="pl-PL"/>
        </a:p>
      </dgm:t>
    </dgm:pt>
    <dgm:pt modelId="{CD523BC8-09CD-462C-B2AE-7BAA19EC2374}">
      <dgm:prSet custT="1"/>
      <dgm:spPr>
        <a:solidFill>
          <a:srgbClr val="E97070"/>
        </a:solidFill>
      </dgm:spPr>
      <dgm:t>
        <a:bodyPr/>
        <a:lstStyle/>
        <a:p>
          <a:endParaRPr lang="pl-PL" sz="1400" b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endParaRPr lang="pl-PL" sz="1400" b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endParaRPr lang="pl-PL" sz="1400" b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endParaRPr lang="pl-PL" sz="1400" b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r>
            <a:rPr lang="pl-PL" sz="1400" b="1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Zapewnienie trwałości rezultatów</a:t>
          </a:r>
          <a:br>
            <a:rPr lang="pl-PL" sz="1400" b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</a:br>
          <a:endParaRPr lang="pl-PL" sz="1400" b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r>
            <a:rPr lang="pl-PL" sz="1400" b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Wdrażanie rezultatów w ramach organizacji partnerskich i poza nimi</a:t>
          </a:r>
        </a:p>
      </dgm:t>
    </dgm:pt>
    <dgm:pt modelId="{B7C5C705-7BAA-467D-B113-EBC3D2D4F8A7}" type="sibTrans" cxnId="{AE90DE22-6708-4BD1-89EA-59EB6D0C0BD8}">
      <dgm:prSet/>
      <dgm:spPr/>
      <dgm:t>
        <a:bodyPr/>
        <a:lstStyle/>
        <a:p>
          <a:endParaRPr lang="pl-PL"/>
        </a:p>
      </dgm:t>
    </dgm:pt>
    <dgm:pt modelId="{B8458473-4950-4BD5-A0AA-88E2C730A2A7}" type="parTrans" cxnId="{AE90DE22-6708-4BD1-89EA-59EB6D0C0BD8}">
      <dgm:prSet/>
      <dgm:spPr/>
      <dgm:t>
        <a:bodyPr/>
        <a:lstStyle/>
        <a:p>
          <a:endParaRPr lang="pl-PL"/>
        </a:p>
      </dgm:t>
    </dgm:pt>
    <dgm:pt modelId="{777D31FE-EA9C-4E2D-82C8-03AE1F360CF4}">
      <dgm:prSet custT="1"/>
      <dgm:spPr>
        <a:solidFill>
          <a:srgbClr val="FFC000"/>
        </a:solidFill>
      </dgm:spPr>
      <dgm:t>
        <a:bodyPr/>
        <a:lstStyle/>
        <a:p>
          <a:endParaRPr lang="pl-PL" sz="1400" b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endParaRPr lang="pl-PL" sz="1400" b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endParaRPr lang="pl-PL" sz="1400" b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endParaRPr lang="pl-PL" sz="1400" b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endParaRPr lang="pl-PL" sz="1400" b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endParaRPr lang="pl-PL" sz="1400" b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endParaRPr lang="pl-PL" sz="1400" b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endParaRPr lang="pl-PL" sz="1400" b="1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endParaRPr lang="pl-PL" sz="1400" b="1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r>
            <a:rPr lang="pl-PL" sz="1400" b="1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Rezultaty</a:t>
          </a:r>
        </a:p>
        <a:p>
          <a:r>
            <a:rPr lang="pl-PL" sz="1400" b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tworzenie i testowanie produktów edukacyjnych tj.:</a:t>
          </a:r>
        </a:p>
        <a:p>
          <a:r>
            <a:rPr lang="pl-PL" sz="1400" b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programy szkoleń</a:t>
          </a:r>
        </a:p>
        <a:p>
          <a:r>
            <a:rPr lang="pl-PL" sz="1400" b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innowacyjne metody pracy </a:t>
          </a:r>
        </a:p>
        <a:p>
          <a:r>
            <a:rPr lang="pl-PL" sz="1400" b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kursy edukacji zawodowej </a:t>
          </a:r>
          <a:br>
            <a:rPr lang="pl-PL" sz="1400" b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</a:br>
          <a:r>
            <a:rPr lang="pl-PL" sz="1400" b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w formule cyfrowej np. e-learning, m-learning</a:t>
          </a:r>
        </a:p>
      </dgm:t>
    </dgm:pt>
    <dgm:pt modelId="{7FDC45B3-4D41-461D-B44E-72B5F0729B9F}" type="sibTrans" cxnId="{706294C5-9C57-44D3-9259-4317BD913513}">
      <dgm:prSet/>
      <dgm:spPr/>
      <dgm:t>
        <a:bodyPr/>
        <a:lstStyle/>
        <a:p>
          <a:endParaRPr lang="pl-PL"/>
        </a:p>
      </dgm:t>
    </dgm:pt>
    <dgm:pt modelId="{3153A502-B70F-47E1-A686-F6074F910984}" type="parTrans" cxnId="{706294C5-9C57-44D3-9259-4317BD913513}">
      <dgm:prSet/>
      <dgm:spPr/>
      <dgm:t>
        <a:bodyPr/>
        <a:lstStyle/>
        <a:p>
          <a:endParaRPr lang="pl-PL"/>
        </a:p>
      </dgm:t>
    </dgm:pt>
    <dgm:pt modelId="{CE6ABCFC-DC97-49E8-B6C3-0BE61F8FF475}" type="pres">
      <dgm:prSet presAssocID="{AB715AF4-FCE7-4DB9-8F38-F1D4B5A8652B}" presName="theList" presStyleCnt="0">
        <dgm:presLayoutVars>
          <dgm:dir/>
          <dgm:animLvl val="lvl"/>
          <dgm:resizeHandles val="exact"/>
        </dgm:presLayoutVars>
      </dgm:prSet>
      <dgm:spPr/>
    </dgm:pt>
    <dgm:pt modelId="{E175F0C4-DBC9-40D8-B620-958582BFB29B}" type="pres">
      <dgm:prSet presAssocID="{E4D17982-3570-4AC2-914F-F80CBB93128D}" presName="compNode" presStyleCnt="0"/>
      <dgm:spPr/>
    </dgm:pt>
    <dgm:pt modelId="{279FF262-E86A-453A-8CD9-814E80D94794}" type="pres">
      <dgm:prSet presAssocID="{E4D17982-3570-4AC2-914F-F80CBB93128D}" presName="aNode" presStyleLbl="bgShp" presStyleIdx="0" presStyleCnt="5"/>
      <dgm:spPr>
        <a:prstGeom prst="rect">
          <a:avLst/>
        </a:prstGeom>
      </dgm:spPr>
    </dgm:pt>
    <dgm:pt modelId="{9DE3F016-724D-4400-893F-5C87A97A82D9}" type="pres">
      <dgm:prSet presAssocID="{E4D17982-3570-4AC2-914F-F80CBB93128D}" presName="textNode" presStyleLbl="bgShp" presStyleIdx="0" presStyleCnt="5"/>
      <dgm:spPr>
        <a:prstGeom prst="rect">
          <a:avLst/>
        </a:prstGeom>
      </dgm:spPr>
    </dgm:pt>
    <dgm:pt modelId="{2C34C350-4BDB-40D7-B9BD-E10B0123F620}" type="pres">
      <dgm:prSet presAssocID="{E4D17982-3570-4AC2-914F-F80CBB93128D}" presName="compChildNode" presStyleCnt="0"/>
      <dgm:spPr/>
    </dgm:pt>
    <dgm:pt modelId="{A92A3B81-1A0A-4FD0-A9FB-C2D1566B45D1}" type="pres">
      <dgm:prSet presAssocID="{E4D17982-3570-4AC2-914F-F80CBB93128D}" presName="theInnerList" presStyleCnt="0"/>
      <dgm:spPr/>
    </dgm:pt>
    <dgm:pt modelId="{F9133D88-F03C-4260-B10C-5C378E125AB8}" type="pres">
      <dgm:prSet presAssocID="{E4D17982-3570-4AC2-914F-F80CBB93128D}" presName="aSpace" presStyleCnt="0"/>
      <dgm:spPr/>
    </dgm:pt>
    <dgm:pt modelId="{BF63C2E5-2143-4B9B-9A48-3DA1B553B3E8}" type="pres">
      <dgm:prSet presAssocID="{6B2F1974-2C57-400C-89F3-8E5B5A6EC26E}" presName="compNode" presStyleCnt="0"/>
      <dgm:spPr/>
    </dgm:pt>
    <dgm:pt modelId="{F8BD3ADA-CFDB-480F-8A0A-221CD6C77A04}" type="pres">
      <dgm:prSet presAssocID="{6B2F1974-2C57-400C-89F3-8E5B5A6EC26E}" presName="aNode" presStyleLbl="bgShp" presStyleIdx="1" presStyleCnt="5"/>
      <dgm:spPr>
        <a:prstGeom prst="flowChartProcess">
          <a:avLst/>
        </a:prstGeom>
      </dgm:spPr>
    </dgm:pt>
    <dgm:pt modelId="{941E1D61-9D44-47F1-9E2D-2B03C8CEF32E}" type="pres">
      <dgm:prSet presAssocID="{6B2F1974-2C57-400C-89F3-8E5B5A6EC26E}" presName="textNode" presStyleLbl="bgShp" presStyleIdx="1" presStyleCnt="5"/>
      <dgm:spPr/>
    </dgm:pt>
    <dgm:pt modelId="{6024739B-ABEE-4729-841F-E600824F0C65}" type="pres">
      <dgm:prSet presAssocID="{6B2F1974-2C57-400C-89F3-8E5B5A6EC26E}" presName="compChildNode" presStyleCnt="0"/>
      <dgm:spPr/>
    </dgm:pt>
    <dgm:pt modelId="{A9A07063-7B74-4A8F-8866-61283DBF6904}" type="pres">
      <dgm:prSet presAssocID="{6B2F1974-2C57-400C-89F3-8E5B5A6EC26E}" presName="theInnerList" presStyleCnt="0"/>
      <dgm:spPr/>
    </dgm:pt>
    <dgm:pt modelId="{4F73AE39-9EDC-4005-84C9-58FF1E39907E}" type="pres">
      <dgm:prSet presAssocID="{6B2F1974-2C57-400C-89F3-8E5B5A6EC26E}" presName="aSpace" presStyleCnt="0"/>
      <dgm:spPr/>
    </dgm:pt>
    <dgm:pt modelId="{2B7BD103-E911-42D3-AE38-3AFF8D5CD0F9}" type="pres">
      <dgm:prSet presAssocID="{777D31FE-EA9C-4E2D-82C8-03AE1F360CF4}" presName="compNode" presStyleCnt="0"/>
      <dgm:spPr/>
    </dgm:pt>
    <dgm:pt modelId="{C1FA1CBC-05DC-4B40-92F1-A1493E3499AE}" type="pres">
      <dgm:prSet presAssocID="{777D31FE-EA9C-4E2D-82C8-03AE1F360CF4}" presName="aNode" presStyleLbl="bgShp" presStyleIdx="2" presStyleCnt="5" custLinFactNeighborX="0"/>
      <dgm:spPr>
        <a:prstGeom prst="rect">
          <a:avLst/>
        </a:prstGeom>
      </dgm:spPr>
    </dgm:pt>
    <dgm:pt modelId="{0FF47B1F-A139-4219-AD79-58A9672B7D6D}" type="pres">
      <dgm:prSet presAssocID="{777D31FE-EA9C-4E2D-82C8-03AE1F360CF4}" presName="textNode" presStyleLbl="bgShp" presStyleIdx="2" presStyleCnt="5"/>
      <dgm:spPr/>
    </dgm:pt>
    <dgm:pt modelId="{702B5C93-9413-4882-AC6F-8231553E59CE}" type="pres">
      <dgm:prSet presAssocID="{777D31FE-EA9C-4E2D-82C8-03AE1F360CF4}" presName="compChildNode" presStyleCnt="0"/>
      <dgm:spPr/>
    </dgm:pt>
    <dgm:pt modelId="{EB45AD54-DE42-45BE-A414-01EE9E3D107A}" type="pres">
      <dgm:prSet presAssocID="{777D31FE-EA9C-4E2D-82C8-03AE1F360CF4}" presName="theInnerList" presStyleCnt="0"/>
      <dgm:spPr/>
    </dgm:pt>
    <dgm:pt modelId="{067DAA63-2A8E-4498-A4BE-5740A5146B4A}" type="pres">
      <dgm:prSet presAssocID="{777D31FE-EA9C-4E2D-82C8-03AE1F360CF4}" presName="aSpace" presStyleCnt="0"/>
      <dgm:spPr/>
    </dgm:pt>
    <dgm:pt modelId="{B81547BC-FD54-43DE-B0E7-EE2D5025DB52}" type="pres">
      <dgm:prSet presAssocID="{0C04ABEB-9377-43E4-ACE5-86DF90784C66}" presName="compNode" presStyleCnt="0"/>
      <dgm:spPr/>
    </dgm:pt>
    <dgm:pt modelId="{D3E7EE0E-7C08-4ADC-B576-F7D24E5C50F1}" type="pres">
      <dgm:prSet presAssocID="{0C04ABEB-9377-43E4-ACE5-86DF90784C66}" presName="aNode" presStyleLbl="bgShp" presStyleIdx="3" presStyleCnt="5"/>
      <dgm:spPr>
        <a:prstGeom prst="rect">
          <a:avLst/>
        </a:prstGeom>
      </dgm:spPr>
    </dgm:pt>
    <dgm:pt modelId="{8201E885-4EB0-4FA7-BDDB-147A6610B936}" type="pres">
      <dgm:prSet presAssocID="{0C04ABEB-9377-43E4-ACE5-86DF90784C66}" presName="textNode" presStyleLbl="bgShp" presStyleIdx="3" presStyleCnt="5"/>
      <dgm:spPr/>
    </dgm:pt>
    <dgm:pt modelId="{74A709C0-11C3-4EC3-AF83-FDEC5BD394B2}" type="pres">
      <dgm:prSet presAssocID="{0C04ABEB-9377-43E4-ACE5-86DF90784C66}" presName="compChildNode" presStyleCnt="0"/>
      <dgm:spPr/>
    </dgm:pt>
    <dgm:pt modelId="{4A37485F-A99C-4989-80EF-1B0F6E280722}" type="pres">
      <dgm:prSet presAssocID="{0C04ABEB-9377-43E4-ACE5-86DF90784C66}" presName="theInnerList" presStyleCnt="0"/>
      <dgm:spPr/>
    </dgm:pt>
    <dgm:pt modelId="{B492C9F0-7F08-4E2F-A959-C8059CD8CA95}" type="pres">
      <dgm:prSet presAssocID="{0C04ABEB-9377-43E4-ACE5-86DF90784C66}" presName="aSpace" presStyleCnt="0"/>
      <dgm:spPr/>
    </dgm:pt>
    <dgm:pt modelId="{6793854F-D16C-4529-9323-A7DFB78399D1}" type="pres">
      <dgm:prSet presAssocID="{CD523BC8-09CD-462C-B2AE-7BAA19EC2374}" presName="compNode" presStyleCnt="0"/>
      <dgm:spPr/>
    </dgm:pt>
    <dgm:pt modelId="{203051FA-38AF-4708-8EDA-960763D75691}" type="pres">
      <dgm:prSet presAssocID="{CD523BC8-09CD-462C-B2AE-7BAA19EC2374}" presName="aNode" presStyleLbl="bgShp" presStyleIdx="4" presStyleCnt="5" custScaleX="100444"/>
      <dgm:spPr>
        <a:prstGeom prst="rect">
          <a:avLst/>
        </a:prstGeom>
      </dgm:spPr>
    </dgm:pt>
    <dgm:pt modelId="{53A23E1E-5584-4222-B0CF-C94FEDE80AC2}" type="pres">
      <dgm:prSet presAssocID="{CD523BC8-09CD-462C-B2AE-7BAA19EC2374}" presName="textNode" presStyleLbl="bgShp" presStyleIdx="4" presStyleCnt="5"/>
      <dgm:spPr/>
    </dgm:pt>
    <dgm:pt modelId="{48160372-03D8-4EA9-BC7D-162E5560637E}" type="pres">
      <dgm:prSet presAssocID="{CD523BC8-09CD-462C-B2AE-7BAA19EC2374}" presName="compChildNode" presStyleCnt="0"/>
      <dgm:spPr/>
    </dgm:pt>
    <dgm:pt modelId="{9F9A8E4D-414B-4F08-939D-59E7049395B2}" type="pres">
      <dgm:prSet presAssocID="{CD523BC8-09CD-462C-B2AE-7BAA19EC2374}" presName="theInnerList" presStyleCnt="0"/>
      <dgm:spPr/>
    </dgm:pt>
  </dgm:ptLst>
  <dgm:cxnLst>
    <dgm:cxn modelId="{FA2A2D0F-AF4B-4A2E-9807-A0332E6197F8}" srcId="{AB715AF4-FCE7-4DB9-8F38-F1D4B5A8652B}" destId="{6B2F1974-2C57-400C-89F3-8E5B5A6EC26E}" srcOrd="1" destOrd="0" parTransId="{77B0211F-D99F-4FE4-B314-04A158140F3F}" sibTransId="{8396BAE8-E1B4-44F1-9EF0-D45AEA093C67}"/>
    <dgm:cxn modelId="{D3236E16-9063-446F-80F2-0BD9C0B40BA6}" type="presOf" srcId="{AB715AF4-FCE7-4DB9-8F38-F1D4B5A8652B}" destId="{CE6ABCFC-DC97-49E8-B6C3-0BE61F8FF475}" srcOrd="0" destOrd="0" presId="urn:microsoft.com/office/officeart/2005/8/layout/lProcess2"/>
    <dgm:cxn modelId="{99ACF020-314A-4A09-9C35-FC3C17839654}" srcId="{AB715AF4-FCE7-4DB9-8F38-F1D4B5A8652B}" destId="{0C04ABEB-9377-43E4-ACE5-86DF90784C66}" srcOrd="3" destOrd="0" parTransId="{F3CB8AC6-659F-412B-BD9C-6864E77F7E86}" sibTransId="{68BB96B6-D7FE-4178-87BA-B50B3FC205FE}"/>
    <dgm:cxn modelId="{AE90DE22-6708-4BD1-89EA-59EB6D0C0BD8}" srcId="{AB715AF4-FCE7-4DB9-8F38-F1D4B5A8652B}" destId="{CD523BC8-09CD-462C-B2AE-7BAA19EC2374}" srcOrd="4" destOrd="0" parTransId="{B8458473-4950-4BD5-A0AA-88E2C730A2A7}" sibTransId="{B7C5C705-7BAA-467D-B113-EBC3D2D4F8A7}"/>
    <dgm:cxn modelId="{3E18CF5E-7C38-4139-8B45-5EEF00FF7B8C}" type="presOf" srcId="{0C04ABEB-9377-43E4-ACE5-86DF90784C66}" destId="{D3E7EE0E-7C08-4ADC-B576-F7D24E5C50F1}" srcOrd="0" destOrd="0" presId="urn:microsoft.com/office/officeart/2005/8/layout/lProcess2"/>
    <dgm:cxn modelId="{5F7BF061-3522-4159-8677-65848D2EA01E}" type="presOf" srcId="{777D31FE-EA9C-4E2D-82C8-03AE1F360CF4}" destId="{C1FA1CBC-05DC-4B40-92F1-A1493E3499AE}" srcOrd="0" destOrd="0" presId="urn:microsoft.com/office/officeart/2005/8/layout/lProcess2"/>
    <dgm:cxn modelId="{D8D00E72-AA71-4838-BBF0-DA87B66A6D77}" type="presOf" srcId="{777D31FE-EA9C-4E2D-82C8-03AE1F360CF4}" destId="{0FF47B1F-A139-4219-AD79-58A9672B7D6D}" srcOrd="1" destOrd="0" presId="urn:microsoft.com/office/officeart/2005/8/layout/lProcess2"/>
    <dgm:cxn modelId="{5313A374-D2BF-4D64-9458-42833F7BB5B0}" type="presOf" srcId="{CD523BC8-09CD-462C-B2AE-7BAA19EC2374}" destId="{53A23E1E-5584-4222-B0CF-C94FEDE80AC2}" srcOrd="1" destOrd="0" presId="urn:microsoft.com/office/officeart/2005/8/layout/lProcess2"/>
    <dgm:cxn modelId="{019C1C94-C06D-475D-B20B-54C07D97B411}" srcId="{AB715AF4-FCE7-4DB9-8F38-F1D4B5A8652B}" destId="{E4D17982-3570-4AC2-914F-F80CBB93128D}" srcOrd="0" destOrd="0" parTransId="{F486E03E-A957-4B60-86D6-F49A7421C5AA}" sibTransId="{600517AF-1BC6-4B32-9D5F-3B3785412FD4}"/>
    <dgm:cxn modelId="{7B1AE6A2-FE2F-4B3F-85B7-AAD68617B6F2}" type="presOf" srcId="{0C04ABEB-9377-43E4-ACE5-86DF90784C66}" destId="{8201E885-4EB0-4FA7-BDDB-147A6610B936}" srcOrd="1" destOrd="0" presId="urn:microsoft.com/office/officeart/2005/8/layout/lProcess2"/>
    <dgm:cxn modelId="{6A3F42B2-639B-40F8-9CF4-0C5D694F9A32}" type="presOf" srcId="{E4D17982-3570-4AC2-914F-F80CBB93128D}" destId="{9DE3F016-724D-4400-893F-5C87A97A82D9}" srcOrd="1" destOrd="0" presId="urn:microsoft.com/office/officeart/2005/8/layout/lProcess2"/>
    <dgm:cxn modelId="{201BF7B8-35E3-463A-A366-4C059D44CD00}" type="presOf" srcId="{E4D17982-3570-4AC2-914F-F80CBB93128D}" destId="{279FF262-E86A-453A-8CD9-814E80D94794}" srcOrd="0" destOrd="0" presId="urn:microsoft.com/office/officeart/2005/8/layout/lProcess2"/>
    <dgm:cxn modelId="{706294C5-9C57-44D3-9259-4317BD913513}" srcId="{AB715AF4-FCE7-4DB9-8F38-F1D4B5A8652B}" destId="{777D31FE-EA9C-4E2D-82C8-03AE1F360CF4}" srcOrd="2" destOrd="0" parTransId="{3153A502-B70F-47E1-A686-F6074F910984}" sibTransId="{7FDC45B3-4D41-461D-B44E-72B5F0729B9F}"/>
    <dgm:cxn modelId="{AA6BD4D1-5C3B-4B24-B907-4209E715D269}" type="presOf" srcId="{6B2F1974-2C57-400C-89F3-8E5B5A6EC26E}" destId="{941E1D61-9D44-47F1-9E2D-2B03C8CEF32E}" srcOrd="1" destOrd="0" presId="urn:microsoft.com/office/officeart/2005/8/layout/lProcess2"/>
    <dgm:cxn modelId="{ED4C88E0-3612-4619-B0BF-B53A9CACB8D3}" type="presOf" srcId="{CD523BC8-09CD-462C-B2AE-7BAA19EC2374}" destId="{203051FA-38AF-4708-8EDA-960763D75691}" srcOrd="0" destOrd="0" presId="urn:microsoft.com/office/officeart/2005/8/layout/lProcess2"/>
    <dgm:cxn modelId="{045B81ED-0E57-42FB-98AE-A24C4AC538CC}" type="presOf" srcId="{6B2F1974-2C57-400C-89F3-8E5B5A6EC26E}" destId="{F8BD3ADA-CFDB-480F-8A0A-221CD6C77A04}" srcOrd="0" destOrd="0" presId="urn:microsoft.com/office/officeart/2005/8/layout/lProcess2"/>
    <dgm:cxn modelId="{34D65055-3965-43DD-B62C-5566FF3A9E31}" type="presParOf" srcId="{CE6ABCFC-DC97-49E8-B6C3-0BE61F8FF475}" destId="{E175F0C4-DBC9-40D8-B620-958582BFB29B}" srcOrd="0" destOrd="0" presId="urn:microsoft.com/office/officeart/2005/8/layout/lProcess2"/>
    <dgm:cxn modelId="{49277EA3-DBAC-46F6-945B-4A1C8B98F40F}" type="presParOf" srcId="{E175F0C4-DBC9-40D8-B620-958582BFB29B}" destId="{279FF262-E86A-453A-8CD9-814E80D94794}" srcOrd="0" destOrd="0" presId="urn:microsoft.com/office/officeart/2005/8/layout/lProcess2"/>
    <dgm:cxn modelId="{78A901AC-B853-45BD-8A2D-158962131772}" type="presParOf" srcId="{E175F0C4-DBC9-40D8-B620-958582BFB29B}" destId="{9DE3F016-724D-4400-893F-5C87A97A82D9}" srcOrd="1" destOrd="0" presId="urn:microsoft.com/office/officeart/2005/8/layout/lProcess2"/>
    <dgm:cxn modelId="{F28A1040-77DB-4917-8068-E56D8A653151}" type="presParOf" srcId="{E175F0C4-DBC9-40D8-B620-958582BFB29B}" destId="{2C34C350-4BDB-40D7-B9BD-E10B0123F620}" srcOrd="2" destOrd="0" presId="urn:microsoft.com/office/officeart/2005/8/layout/lProcess2"/>
    <dgm:cxn modelId="{FB708088-9A16-43A1-8A37-8BB570BBBA10}" type="presParOf" srcId="{2C34C350-4BDB-40D7-B9BD-E10B0123F620}" destId="{A92A3B81-1A0A-4FD0-A9FB-C2D1566B45D1}" srcOrd="0" destOrd="0" presId="urn:microsoft.com/office/officeart/2005/8/layout/lProcess2"/>
    <dgm:cxn modelId="{A1A13D1A-C189-4276-A6FA-5EE574CBE877}" type="presParOf" srcId="{CE6ABCFC-DC97-49E8-B6C3-0BE61F8FF475}" destId="{F9133D88-F03C-4260-B10C-5C378E125AB8}" srcOrd="1" destOrd="0" presId="urn:microsoft.com/office/officeart/2005/8/layout/lProcess2"/>
    <dgm:cxn modelId="{CB6460D4-49B2-4F8D-BCA1-14D2F49D854D}" type="presParOf" srcId="{CE6ABCFC-DC97-49E8-B6C3-0BE61F8FF475}" destId="{BF63C2E5-2143-4B9B-9A48-3DA1B553B3E8}" srcOrd="2" destOrd="0" presId="urn:microsoft.com/office/officeart/2005/8/layout/lProcess2"/>
    <dgm:cxn modelId="{E81E38B1-75BF-41D4-99F0-95638A0F1FB4}" type="presParOf" srcId="{BF63C2E5-2143-4B9B-9A48-3DA1B553B3E8}" destId="{F8BD3ADA-CFDB-480F-8A0A-221CD6C77A04}" srcOrd="0" destOrd="0" presId="urn:microsoft.com/office/officeart/2005/8/layout/lProcess2"/>
    <dgm:cxn modelId="{309AEC20-3021-4F54-8F16-ACCE48C07FED}" type="presParOf" srcId="{BF63C2E5-2143-4B9B-9A48-3DA1B553B3E8}" destId="{941E1D61-9D44-47F1-9E2D-2B03C8CEF32E}" srcOrd="1" destOrd="0" presId="urn:microsoft.com/office/officeart/2005/8/layout/lProcess2"/>
    <dgm:cxn modelId="{53E0B486-7B43-4714-B317-1946FB5FF34A}" type="presParOf" srcId="{BF63C2E5-2143-4B9B-9A48-3DA1B553B3E8}" destId="{6024739B-ABEE-4729-841F-E600824F0C65}" srcOrd="2" destOrd="0" presId="urn:microsoft.com/office/officeart/2005/8/layout/lProcess2"/>
    <dgm:cxn modelId="{26D83A88-8A63-42E7-91F7-25A0B395D2FE}" type="presParOf" srcId="{6024739B-ABEE-4729-841F-E600824F0C65}" destId="{A9A07063-7B74-4A8F-8866-61283DBF6904}" srcOrd="0" destOrd="0" presId="urn:microsoft.com/office/officeart/2005/8/layout/lProcess2"/>
    <dgm:cxn modelId="{2B76AD3B-E1E3-4F40-A0AB-FF117F44DBF7}" type="presParOf" srcId="{CE6ABCFC-DC97-49E8-B6C3-0BE61F8FF475}" destId="{4F73AE39-9EDC-4005-84C9-58FF1E39907E}" srcOrd="3" destOrd="0" presId="urn:microsoft.com/office/officeart/2005/8/layout/lProcess2"/>
    <dgm:cxn modelId="{CDC94214-89F2-49CD-9031-9621A4856F64}" type="presParOf" srcId="{CE6ABCFC-DC97-49E8-B6C3-0BE61F8FF475}" destId="{2B7BD103-E911-42D3-AE38-3AFF8D5CD0F9}" srcOrd="4" destOrd="0" presId="urn:microsoft.com/office/officeart/2005/8/layout/lProcess2"/>
    <dgm:cxn modelId="{E0DD93FC-0EE0-4B77-9FA5-691CE7ED5026}" type="presParOf" srcId="{2B7BD103-E911-42D3-AE38-3AFF8D5CD0F9}" destId="{C1FA1CBC-05DC-4B40-92F1-A1493E3499AE}" srcOrd="0" destOrd="0" presId="urn:microsoft.com/office/officeart/2005/8/layout/lProcess2"/>
    <dgm:cxn modelId="{0B986801-36F9-452C-8CF2-1DEFC94826D0}" type="presParOf" srcId="{2B7BD103-E911-42D3-AE38-3AFF8D5CD0F9}" destId="{0FF47B1F-A139-4219-AD79-58A9672B7D6D}" srcOrd="1" destOrd="0" presId="urn:microsoft.com/office/officeart/2005/8/layout/lProcess2"/>
    <dgm:cxn modelId="{840FEB59-55B0-467C-AA43-AAA740573634}" type="presParOf" srcId="{2B7BD103-E911-42D3-AE38-3AFF8D5CD0F9}" destId="{702B5C93-9413-4882-AC6F-8231553E59CE}" srcOrd="2" destOrd="0" presId="urn:microsoft.com/office/officeart/2005/8/layout/lProcess2"/>
    <dgm:cxn modelId="{1A768EF8-ED86-44CB-B178-109715D6846B}" type="presParOf" srcId="{702B5C93-9413-4882-AC6F-8231553E59CE}" destId="{EB45AD54-DE42-45BE-A414-01EE9E3D107A}" srcOrd="0" destOrd="0" presId="urn:microsoft.com/office/officeart/2005/8/layout/lProcess2"/>
    <dgm:cxn modelId="{DACD8012-291E-4F5B-870C-28E0C903BCF8}" type="presParOf" srcId="{CE6ABCFC-DC97-49E8-B6C3-0BE61F8FF475}" destId="{067DAA63-2A8E-4498-A4BE-5740A5146B4A}" srcOrd="5" destOrd="0" presId="urn:microsoft.com/office/officeart/2005/8/layout/lProcess2"/>
    <dgm:cxn modelId="{013E66E1-DFDE-49A0-B329-2C921C0178AD}" type="presParOf" srcId="{CE6ABCFC-DC97-49E8-B6C3-0BE61F8FF475}" destId="{B81547BC-FD54-43DE-B0E7-EE2D5025DB52}" srcOrd="6" destOrd="0" presId="urn:microsoft.com/office/officeart/2005/8/layout/lProcess2"/>
    <dgm:cxn modelId="{281948A3-DF78-4175-A2EC-6875D17DA861}" type="presParOf" srcId="{B81547BC-FD54-43DE-B0E7-EE2D5025DB52}" destId="{D3E7EE0E-7C08-4ADC-B576-F7D24E5C50F1}" srcOrd="0" destOrd="0" presId="urn:microsoft.com/office/officeart/2005/8/layout/lProcess2"/>
    <dgm:cxn modelId="{616F26E5-50C7-486C-A8DB-0A778CBB2D45}" type="presParOf" srcId="{B81547BC-FD54-43DE-B0E7-EE2D5025DB52}" destId="{8201E885-4EB0-4FA7-BDDB-147A6610B936}" srcOrd="1" destOrd="0" presId="urn:microsoft.com/office/officeart/2005/8/layout/lProcess2"/>
    <dgm:cxn modelId="{894B4D8F-D932-4125-92C7-BCB1C24F1EF3}" type="presParOf" srcId="{B81547BC-FD54-43DE-B0E7-EE2D5025DB52}" destId="{74A709C0-11C3-4EC3-AF83-FDEC5BD394B2}" srcOrd="2" destOrd="0" presId="urn:microsoft.com/office/officeart/2005/8/layout/lProcess2"/>
    <dgm:cxn modelId="{5641887F-251E-4289-997D-72384E76C57D}" type="presParOf" srcId="{74A709C0-11C3-4EC3-AF83-FDEC5BD394B2}" destId="{4A37485F-A99C-4989-80EF-1B0F6E280722}" srcOrd="0" destOrd="0" presId="urn:microsoft.com/office/officeart/2005/8/layout/lProcess2"/>
    <dgm:cxn modelId="{20D186C8-4E49-4C78-AB21-DC75AC88E6D8}" type="presParOf" srcId="{CE6ABCFC-DC97-49E8-B6C3-0BE61F8FF475}" destId="{B492C9F0-7F08-4E2F-A959-C8059CD8CA95}" srcOrd="7" destOrd="0" presId="urn:microsoft.com/office/officeart/2005/8/layout/lProcess2"/>
    <dgm:cxn modelId="{1D71C176-DB0E-4C63-BAD5-58B046F86B4B}" type="presParOf" srcId="{CE6ABCFC-DC97-49E8-B6C3-0BE61F8FF475}" destId="{6793854F-D16C-4529-9323-A7DFB78399D1}" srcOrd="8" destOrd="0" presId="urn:microsoft.com/office/officeart/2005/8/layout/lProcess2"/>
    <dgm:cxn modelId="{BEE826DB-B596-4A88-81A4-DCD00F9A91F2}" type="presParOf" srcId="{6793854F-D16C-4529-9323-A7DFB78399D1}" destId="{203051FA-38AF-4708-8EDA-960763D75691}" srcOrd="0" destOrd="0" presId="urn:microsoft.com/office/officeart/2005/8/layout/lProcess2"/>
    <dgm:cxn modelId="{025D977D-1AF3-4B21-8D65-FDD9D1390A13}" type="presParOf" srcId="{6793854F-D16C-4529-9323-A7DFB78399D1}" destId="{53A23E1E-5584-4222-B0CF-C94FEDE80AC2}" srcOrd="1" destOrd="0" presId="urn:microsoft.com/office/officeart/2005/8/layout/lProcess2"/>
    <dgm:cxn modelId="{6F48D6F3-911F-4BC9-95F0-FC147EE5F168}" type="presParOf" srcId="{6793854F-D16C-4529-9323-A7DFB78399D1}" destId="{48160372-03D8-4EA9-BC7D-162E5560637E}" srcOrd="2" destOrd="0" presId="urn:microsoft.com/office/officeart/2005/8/layout/lProcess2"/>
    <dgm:cxn modelId="{B79DADF0-C897-492D-A3FA-D9403EF06912}" type="presParOf" srcId="{48160372-03D8-4EA9-BC7D-162E5560637E}" destId="{9F9A8E4D-414B-4F08-939D-59E7049395B2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B715AF4-FCE7-4DB9-8F38-F1D4B5A8652B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E4D17982-3570-4AC2-914F-F80CBB93128D}">
      <dgm:prSet custT="1"/>
      <dgm:spPr>
        <a:solidFill>
          <a:srgbClr val="F59E2D"/>
        </a:solidFill>
      </dgm:spPr>
      <dgm:t>
        <a:bodyPr/>
        <a:lstStyle/>
        <a:p>
          <a:endParaRPr lang="pl-PL" sz="1400" b="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endParaRPr lang="pl-PL" sz="1400" b="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endParaRPr lang="pl-PL" sz="1400" b="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endParaRPr lang="pl-PL" sz="1400" b="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endParaRPr lang="pl-PL" sz="1400" b="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endParaRPr lang="pl-PL" sz="1400" b="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endParaRPr lang="pl-PL" sz="1400" b="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r>
            <a:rPr lang="pl-PL" sz="1400" b="1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Zarządzanie</a:t>
          </a:r>
        </a:p>
        <a:p>
          <a:endParaRPr lang="pl-PL" sz="1400" b="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r>
            <a:rPr lang="pl-PL" sz="1400" b="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spotkania grupy partnerskiej</a:t>
          </a:r>
        </a:p>
        <a:p>
          <a:r>
            <a:rPr lang="pl-PL" sz="1400" b="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ewaluacja</a:t>
          </a:r>
        </a:p>
        <a:p>
          <a:r>
            <a:rPr lang="pl-PL" sz="1400" b="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monitoring</a:t>
          </a:r>
        </a:p>
        <a:p>
          <a:r>
            <a:rPr lang="pl-PL" sz="1400" b="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działania lokalne</a:t>
          </a:r>
        </a:p>
        <a:p>
          <a:r>
            <a:rPr lang="pl-PL" sz="1400" b="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działania promocyjne</a:t>
          </a:r>
        </a:p>
        <a:p>
          <a:endParaRPr lang="pl-PL" sz="1400" b="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</dgm:t>
    </dgm:pt>
    <dgm:pt modelId="{F486E03E-A957-4B60-86D6-F49A7421C5AA}" type="parTrans" cxnId="{019C1C94-C06D-475D-B20B-54C07D97B411}">
      <dgm:prSet/>
      <dgm:spPr/>
      <dgm:t>
        <a:bodyPr/>
        <a:lstStyle/>
        <a:p>
          <a:endParaRPr lang="pl-PL"/>
        </a:p>
      </dgm:t>
    </dgm:pt>
    <dgm:pt modelId="{600517AF-1BC6-4B32-9D5F-3B3785412FD4}" type="sibTrans" cxnId="{019C1C94-C06D-475D-B20B-54C07D97B411}">
      <dgm:prSet/>
      <dgm:spPr/>
      <dgm:t>
        <a:bodyPr/>
        <a:lstStyle/>
        <a:p>
          <a:endParaRPr lang="pl-PL"/>
        </a:p>
      </dgm:t>
    </dgm:pt>
    <dgm:pt modelId="{0C04ABEB-9377-43E4-ACE5-86DF90784C66}">
      <dgm:prSet custT="1"/>
      <dgm:spPr>
        <a:solidFill>
          <a:srgbClr val="00B0F0"/>
        </a:solidFill>
      </dgm:spPr>
      <dgm:t>
        <a:bodyPr/>
        <a:lstStyle/>
        <a:p>
          <a:endParaRPr lang="pl-PL" sz="1400" b="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endParaRPr lang="pl-PL" sz="1400" b="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endParaRPr lang="pl-PL" sz="1400" b="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endParaRPr lang="pl-PL" sz="1400" b="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endParaRPr lang="pl-PL" sz="1400" b="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r>
            <a:rPr lang="pl-PL" sz="1400" b="1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Wydarzenia upowszechniające</a:t>
          </a:r>
        </a:p>
        <a:p>
          <a:endParaRPr lang="pl-PL" sz="1400" b="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r>
            <a:rPr lang="pl-PL" sz="1400" b="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konferencje </a:t>
          </a:r>
        </a:p>
        <a:p>
          <a:r>
            <a:rPr lang="pl-PL" sz="1400" b="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seminaria</a:t>
          </a:r>
        </a:p>
        <a:p>
          <a:r>
            <a:rPr lang="pl-PL" sz="1400" b="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warsztaty</a:t>
          </a:r>
          <a:br>
            <a:rPr lang="pl-PL" sz="1400" b="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</a:br>
          <a:br>
            <a:rPr lang="pl-PL" sz="1400" b="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</a:br>
          <a:r>
            <a:rPr lang="pl-PL" sz="1400" b="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- dla odbiorców zewnętrznych</a:t>
          </a:r>
        </a:p>
      </dgm:t>
    </dgm:pt>
    <dgm:pt modelId="{F3CB8AC6-659F-412B-BD9C-6864E77F7E86}" type="parTrans" cxnId="{99ACF020-314A-4A09-9C35-FC3C17839654}">
      <dgm:prSet/>
      <dgm:spPr/>
      <dgm:t>
        <a:bodyPr/>
        <a:lstStyle/>
        <a:p>
          <a:endParaRPr lang="pl-PL"/>
        </a:p>
      </dgm:t>
    </dgm:pt>
    <dgm:pt modelId="{68BB96B6-D7FE-4178-87BA-B50B3FC205FE}" type="sibTrans" cxnId="{99ACF020-314A-4A09-9C35-FC3C17839654}">
      <dgm:prSet/>
      <dgm:spPr/>
      <dgm:t>
        <a:bodyPr/>
        <a:lstStyle/>
        <a:p>
          <a:endParaRPr lang="pl-PL"/>
        </a:p>
      </dgm:t>
    </dgm:pt>
    <dgm:pt modelId="{6B2F1974-2C57-400C-89F3-8E5B5A6EC26E}">
      <dgm:prSet custT="1"/>
      <dgm:spPr>
        <a:solidFill>
          <a:srgbClr val="00B050"/>
        </a:solidFill>
      </dgm:spPr>
      <dgm:t>
        <a:bodyPr/>
        <a:lstStyle/>
        <a:p>
          <a:endParaRPr lang="pl-PL" sz="1400" b="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endParaRPr lang="pl-PL" sz="1400" b="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endParaRPr lang="pl-PL" sz="1400" b="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endParaRPr lang="pl-PL" sz="1400" b="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endParaRPr lang="pl-PL" sz="1400" b="1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endParaRPr lang="pl-PL" sz="1400" b="1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r>
            <a:rPr lang="pl-PL" sz="1400" b="1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Działania edukacyjne </a:t>
          </a:r>
          <a:br>
            <a:rPr lang="pl-PL" sz="1400" b="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</a:br>
          <a:br>
            <a:rPr lang="pl-PL" sz="1400" b="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</a:br>
          <a:r>
            <a:rPr lang="pl-PL" sz="1400" b="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Testowanie i wypracowywanie </a:t>
          </a:r>
          <a:r>
            <a:rPr lang="pl-PL" sz="1400" b="0" dirty="0" err="1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mikropoświadczenia</a:t>
          </a:r>
          <a:endParaRPr lang="pl-PL" sz="1400" b="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endParaRPr lang="pl-PL" sz="1400" b="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r>
            <a:rPr lang="pl-PL" sz="1400" b="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Opracowanie certyfikatu</a:t>
          </a:r>
        </a:p>
        <a:p>
          <a:endParaRPr lang="pl-PL" sz="1400" b="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</dgm:t>
    </dgm:pt>
    <dgm:pt modelId="{8396BAE8-E1B4-44F1-9EF0-D45AEA093C67}" type="sibTrans" cxnId="{FA2A2D0F-AF4B-4A2E-9807-A0332E6197F8}">
      <dgm:prSet/>
      <dgm:spPr/>
      <dgm:t>
        <a:bodyPr/>
        <a:lstStyle/>
        <a:p>
          <a:endParaRPr lang="pl-PL"/>
        </a:p>
      </dgm:t>
    </dgm:pt>
    <dgm:pt modelId="{77B0211F-D99F-4FE4-B314-04A158140F3F}" type="parTrans" cxnId="{FA2A2D0F-AF4B-4A2E-9807-A0332E6197F8}">
      <dgm:prSet/>
      <dgm:spPr/>
      <dgm:t>
        <a:bodyPr/>
        <a:lstStyle/>
        <a:p>
          <a:endParaRPr lang="pl-PL"/>
        </a:p>
      </dgm:t>
    </dgm:pt>
    <dgm:pt modelId="{CD523BC8-09CD-462C-B2AE-7BAA19EC2374}">
      <dgm:prSet custT="1"/>
      <dgm:spPr>
        <a:solidFill>
          <a:srgbClr val="E97070"/>
        </a:solidFill>
      </dgm:spPr>
      <dgm:t>
        <a:bodyPr/>
        <a:lstStyle/>
        <a:p>
          <a:endParaRPr lang="pl-PL" sz="1400" b="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endParaRPr lang="pl-PL" sz="1400" b="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endParaRPr lang="pl-PL" sz="1400" b="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endParaRPr lang="pl-PL" sz="1400" b="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r>
            <a:rPr lang="pl-PL" sz="1400" b="1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Zapewnienie trwałości rezultatów</a:t>
          </a:r>
          <a:br>
            <a:rPr lang="pl-PL" sz="1400" b="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</a:br>
          <a:endParaRPr lang="pl-PL" sz="1400" b="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r>
            <a:rPr lang="pl-PL" sz="1400" b="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Jak osadzić </a:t>
          </a:r>
          <a:r>
            <a:rPr lang="pl-PL" sz="1400" b="0" dirty="0" err="1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mikropoświadczenie</a:t>
          </a:r>
          <a:r>
            <a:rPr lang="pl-PL" sz="1400" b="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 na rynku i zapewnić jego realizację</a:t>
          </a:r>
        </a:p>
      </dgm:t>
    </dgm:pt>
    <dgm:pt modelId="{B7C5C705-7BAA-467D-B113-EBC3D2D4F8A7}" type="sibTrans" cxnId="{AE90DE22-6708-4BD1-89EA-59EB6D0C0BD8}">
      <dgm:prSet/>
      <dgm:spPr/>
      <dgm:t>
        <a:bodyPr/>
        <a:lstStyle/>
        <a:p>
          <a:endParaRPr lang="pl-PL"/>
        </a:p>
      </dgm:t>
    </dgm:pt>
    <dgm:pt modelId="{B8458473-4950-4BD5-A0AA-88E2C730A2A7}" type="parTrans" cxnId="{AE90DE22-6708-4BD1-89EA-59EB6D0C0BD8}">
      <dgm:prSet/>
      <dgm:spPr/>
      <dgm:t>
        <a:bodyPr/>
        <a:lstStyle/>
        <a:p>
          <a:endParaRPr lang="pl-PL"/>
        </a:p>
      </dgm:t>
    </dgm:pt>
    <dgm:pt modelId="{777D31FE-EA9C-4E2D-82C8-03AE1F360CF4}">
      <dgm:prSet custT="1"/>
      <dgm:spPr>
        <a:solidFill>
          <a:srgbClr val="FFC000"/>
        </a:solidFill>
      </dgm:spPr>
      <dgm:t>
        <a:bodyPr/>
        <a:lstStyle/>
        <a:p>
          <a:endParaRPr lang="pl-PL" sz="1400" b="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endParaRPr lang="pl-PL" sz="1400" b="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endParaRPr lang="pl-PL" sz="1400" b="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endParaRPr lang="pl-PL" sz="1400" b="1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endParaRPr lang="pl-PL" sz="1400" b="1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r>
            <a:rPr lang="pl-PL" sz="1400" b="1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Rezultaty</a:t>
          </a:r>
        </a:p>
        <a:p>
          <a:r>
            <a:rPr lang="pl-PL" sz="1400" b="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tworzenie i testowanie </a:t>
          </a:r>
          <a:r>
            <a:rPr lang="pl-PL" sz="1400" b="0" dirty="0" err="1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mikropoświadczenia</a:t>
          </a:r>
          <a:endParaRPr lang="pl-PL" sz="1400" b="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r>
            <a:rPr lang="pl-PL" sz="1400" b="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Program </a:t>
          </a:r>
          <a:r>
            <a:rPr lang="pl-PL" sz="1400" b="0" dirty="0" err="1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mikropoświadczenia</a:t>
          </a:r>
          <a:endParaRPr lang="pl-PL" sz="1400" b="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r>
            <a:rPr lang="pl-PL" sz="1400" b="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Metody pracy </a:t>
          </a:r>
        </a:p>
      </dgm:t>
    </dgm:pt>
    <dgm:pt modelId="{7FDC45B3-4D41-461D-B44E-72B5F0729B9F}" type="sibTrans" cxnId="{706294C5-9C57-44D3-9259-4317BD913513}">
      <dgm:prSet/>
      <dgm:spPr/>
      <dgm:t>
        <a:bodyPr/>
        <a:lstStyle/>
        <a:p>
          <a:endParaRPr lang="pl-PL"/>
        </a:p>
      </dgm:t>
    </dgm:pt>
    <dgm:pt modelId="{3153A502-B70F-47E1-A686-F6074F910984}" type="parTrans" cxnId="{706294C5-9C57-44D3-9259-4317BD913513}">
      <dgm:prSet/>
      <dgm:spPr/>
      <dgm:t>
        <a:bodyPr/>
        <a:lstStyle/>
        <a:p>
          <a:endParaRPr lang="pl-PL"/>
        </a:p>
      </dgm:t>
    </dgm:pt>
    <dgm:pt modelId="{CE6ABCFC-DC97-49E8-B6C3-0BE61F8FF475}" type="pres">
      <dgm:prSet presAssocID="{AB715AF4-FCE7-4DB9-8F38-F1D4B5A8652B}" presName="theList" presStyleCnt="0">
        <dgm:presLayoutVars>
          <dgm:dir/>
          <dgm:animLvl val="lvl"/>
          <dgm:resizeHandles val="exact"/>
        </dgm:presLayoutVars>
      </dgm:prSet>
      <dgm:spPr/>
    </dgm:pt>
    <dgm:pt modelId="{E175F0C4-DBC9-40D8-B620-958582BFB29B}" type="pres">
      <dgm:prSet presAssocID="{E4D17982-3570-4AC2-914F-F80CBB93128D}" presName="compNode" presStyleCnt="0"/>
      <dgm:spPr/>
    </dgm:pt>
    <dgm:pt modelId="{279FF262-E86A-453A-8CD9-814E80D94794}" type="pres">
      <dgm:prSet presAssocID="{E4D17982-3570-4AC2-914F-F80CBB93128D}" presName="aNode" presStyleLbl="bgShp" presStyleIdx="0" presStyleCnt="5"/>
      <dgm:spPr>
        <a:prstGeom prst="rect">
          <a:avLst/>
        </a:prstGeom>
      </dgm:spPr>
    </dgm:pt>
    <dgm:pt modelId="{9DE3F016-724D-4400-893F-5C87A97A82D9}" type="pres">
      <dgm:prSet presAssocID="{E4D17982-3570-4AC2-914F-F80CBB93128D}" presName="textNode" presStyleLbl="bgShp" presStyleIdx="0" presStyleCnt="5"/>
      <dgm:spPr>
        <a:prstGeom prst="rect">
          <a:avLst/>
        </a:prstGeom>
      </dgm:spPr>
    </dgm:pt>
    <dgm:pt modelId="{2C34C350-4BDB-40D7-B9BD-E10B0123F620}" type="pres">
      <dgm:prSet presAssocID="{E4D17982-3570-4AC2-914F-F80CBB93128D}" presName="compChildNode" presStyleCnt="0"/>
      <dgm:spPr/>
    </dgm:pt>
    <dgm:pt modelId="{A92A3B81-1A0A-4FD0-A9FB-C2D1566B45D1}" type="pres">
      <dgm:prSet presAssocID="{E4D17982-3570-4AC2-914F-F80CBB93128D}" presName="theInnerList" presStyleCnt="0"/>
      <dgm:spPr/>
    </dgm:pt>
    <dgm:pt modelId="{F9133D88-F03C-4260-B10C-5C378E125AB8}" type="pres">
      <dgm:prSet presAssocID="{E4D17982-3570-4AC2-914F-F80CBB93128D}" presName="aSpace" presStyleCnt="0"/>
      <dgm:spPr/>
    </dgm:pt>
    <dgm:pt modelId="{BF63C2E5-2143-4B9B-9A48-3DA1B553B3E8}" type="pres">
      <dgm:prSet presAssocID="{6B2F1974-2C57-400C-89F3-8E5B5A6EC26E}" presName="compNode" presStyleCnt="0"/>
      <dgm:spPr/>
    </dgm:pt>
    <dgm:pt modelId="{F8BD3ADA-CFDB-480F-8A0A-221CD6C77A04}" type="pres">
      <dgm:prSet presAssocID="{6B2F1974-2C57-400C-89F3-8E5B5A6EC26E}" presName="aNode" presStyleLbl="bgShp" presStyleIdx="1" presStyleCnt="5"/>
      <dgm:spPr>
        <a:prstGeom prst="flowChartProcess">
          <a:avLst/>
        </a:prstGeom>
      </dgm:spPr>
    </dgm:pt>
    <dgm:pt modelId="{941E1D61-9D44-47F1-9E2D-2B03C8CEF32E}" type="pres">
      <dgm:prSet presAssocID="{6B2F1974-2C57-400C-89F3-8E5B5A6EC26E}" presName="textNode" presStyleLbl="bgShp" presStyleIdx="1" presStyleCnt="5"/>
      <dgm:spPr/>
    </dgm:pt>
    <dgm:pt modelId="{6024739B-ABEE-4729-841F-E600824F0C65}" type="pres">
      <dgm:prSet presAssocID="{6B2F1974-2C57-400C-89F3-8E5B5A6EC26E}" presName="compChildNode" presStyleCnt="0"/>
      <dgm:spPr/>
    </dgm:pt>
    <dgm:pt modelId="{A9A07063-7B74-4A8F-8866-61283DBF6904}" type="pres">
      <dgm:prSet presAssocID="{6B2F1974-2C57-400C-89F3-8E5B5A6EC26E}" presName="theInnerList" presStyleCnt="0"/>
      <dgm:spPr/>
    </dgm:pt>
    <dgm:pt modelId="{4F73AE39-9EDC-4005-84C9-58FF1E39907E}" type="pres">
      <dgm:prSet presAssocID="{6B2F1974-2C57-400C-89F3-8E5B5A6EC26E}" presName="aSpace" presStyleCnt="0"/>
      <dgm:spPr/>
    </dgm:pt>
    <dgm:pt modelId="{2B7BD103-E911-42D3-AE38-3AFF8D5CD0F9}" type="pres">
      <dgm:prSet presAssocID="{777D31FE-EA9C-4E2D-82C8-03AE1F360CF4}" presName="compNode" presStyleCnt="0"/>
      <dgm:spPr/>
    </dgm:pt>
    <dgm:pt modelId="{C1FA1CBC-05DC-4B40-92F1-A1493E3499AE}" type="pres">
      <dgm:prSet presAssocID="{777D31FE-EA9C-4E2D-82C8-03AE1F360CF4}" presName="aNode" presStyleLbl="bgShp" presStyleIdx="2" presStyleCnt="5" custLinFactNeighborX="0"/>
      <dgm:spPr>
        <a:prstGeom prst="rect">
          <a:avLst/>
        </a:prstGeom>
      </dgm:spPr>
    </dgm:pt>
    <dgm:pt modelId="{0FF47B1F-A139-4219-AD79-58A9672B7D6D}" type="pres">
      <dgm:prSet presAssocID="{777D31FE-EA9C-4E2D-82C8-03AE1F360CF4}" presName="textNode" presStyleLbl="bgShp" presStyleIdx="2" presStyleCnt="5"/>
      <dgm:spPr/>
    </dgm:pt>
    <dgm:pt modelId="{702B5C93-9413-4882-AC6F-8231553E59CE}" type="pres">
      <dgm:prSet presAssocID="{777D31FE-EA9C-4E2D-82C8-03AE1F360CF4}" presName="compChildNode" presStyleCnt="0"/>
      <dgm:spPr/>
    </dgm:pt>
    <dgm:pt modelId="{EB45AD54-DE42-45BE-A414-01EE9E3D107A}" type="pres">
      <dgm:prSet presAssocID="{777D31FE-EA9C-4E2D-82C8-03AE1F360CF4}" presName="theInnerList" presStyleCnt="0"/>
      <dgm:spPr/>
    </dgm:pt>
    <dgm:pt modelId="{067DAA63-2A8E-4498-A4BE-5740A5146B4A}" type="pres">
      <dgm:prSet presAssocID="{777D31FE-EA9C-4E2D-82C8-03AE1F360CF4}" presName="aSpace" presStyleCnt="0"/>
      <dgm:spPr/>
    </dgm:pt>
    <dgm:pt modelId="{B81547BC-FD54-43DE-B0E7-EE2D5025DB52}" type="pres">
      <dgm:prSet presAssocID="{0C04ABEB-9377-43E4-ACE5-86DF90784C66}" presName="compNode" presStyleCnt="0"/>
      <dgm:spPr/>
    </dgm:pt>
    <dgm:pt modelId="{D3E7EE0E-7C08-4ADC-B576-F7D24E5C50F1}" type="pres">
      <dgm:prSet presAssocID="{0C04ABEB-9377-43E4-ACE5-86DF90784C66}" presName="aNode" presStyleLbl="bgShp" presStyleIdx="3" presStyleCnt="5"/>
      <dgm:spPr>
        <a:prstGeom prst="rect">
          <a:avLst/>
        </a:prstGeom>
      </dgm:spPr>
    </dgm:pt>
    <dgm:pt modelId="{8201E885-4EB0-4FA7-BDDB-147A6610B936}" type="pres">
      <dgm:prSet presAssocID="{0C04ABEB-9377-43E4-ACE5-86DF90784C66}" presName="textNode" presStyleLbl="bgShp" presStyleIdx="3" presStyleCnt="5"/>
      <dgm:spPr/>
    </dgm:pt>
    <dgm:pt modelId="{74A709C0-11C3-4EC3-AF83-FDEC5BD394B2}" type="pres">
      <dgm:prSet presAssocID="{0C04ABEB-9377-43E4-ACE5-86DF90784C66}" presName="compChildNode" presStyleCnt="0"/>
      <dgm:spPr/>
    </dgm:pt>
    <dgm:pt modelId="{4A37485F-A99C-4989-80EF-1B0F6E280722}" type="pres">
      <dgm:prSet presAssocID="{0C04ABEB-9377-43E4-ACE5-86DF90784C66}" presName="theInnerList" presStyleCnt="0"/>
      <dgm:spPr/>
    </dgm:pt>
    <dgm:pt modelId="{B492C9F0-7F08-4E2F-A959-C8059CD8CA95}" type="pres">
      <dgm:prSet presAssocID="{0C04ABEB-9377-43E4-ACE5-86DF90784C66}" presName="aSpace" presStyleCnt="0"/>
      <dgm:spPr/>
    </dgm:pt>
    <dgm:pt modelId="{6793854F-D16C-4529-9323-A7DFB78399D1}" type="pres">
      <dgm:prSet presAssocID="{CD523BC8-09CD-462C-B2AE-7BAA19EC2374}" presName="compNode" presStyleCnt="0"/>
      <dgm:spPr/>
    </dgm:pt>
    <dgm:pt modelId="{203051FA-38AF-4708-8EDA-960763D75691}" type="pres">
      <dgm:prSet presAssocID="{CD523BC8-09CD-462C-B2AE-7BAA19EC2374}" presName="aNode" presStyleLbl="bgShp" presStyleIdx="4" presStyleCnt="5" custScaleX="100444"/>
      <dgm:spPr>
        <a:prstGeom prst="rect">
          <a:avLst/>
        </a:prstGeom>
      </dgm:spPr>
    </dgm:pt>
    <dgm:pt modelId="{53A23E1E-5584-4222-B0CF-C94FEDE80AC2}" type="pres">
      <dgm:prSet presAssocID="{CD523BC8-09CD-462C-B2AE-7BAA19EC2374}" presName="textNode" presStyleLbl="bgShp" presStyleIdx="4" presStyleCnt="5"/>
      <dgm:spPr/>
    </dgm:pt>
    <dgm:pt modelId="{48160372-03D8-4EA9-BC7D-162E5560637E}" type="pres">
      <dgm:prSet presAssocID="{CD523BC8-09CD-462C-B2AE-7BAA19EC2374}" presName="compChildNode" presStyleCnt="0"/>
      <dgm:spPr/>
    </dgm:pt>
    <dgm:pt modelId="{9F9A8E4D-414B-4F08-939D-59E7049395B2}" type="pres">
      <dgm:prSet presAssocID="{CD523BC8-09CD-462C-B2AE-7BAA19EC2374}" presName="theInnerList" presStyleCnt="0"/>
      <dgm:spPr/>
    </dgm:pt>
  </dgm:ptLst>
  <dgm:cxnLst>
    <dgm:cxn modelId="{FA2A2D0F-AF4B-4A2E-9807-A0332E6197F8}" srcId="{AB715AF4-FCE7-4DB9-8F38-F1D4B5A8652B}" destId="{6B2F1974-2C57-400C-89F3-8E5B5A6EC26E}" srcOrd="1" destOrd="0" parTransId="{77B0211F-D99F-4FE4-B314-04A158140F3F}" sibTransId="{8396BAE8-E1B4-44F1-9EF0-D45AEA093C67}"/>
    <dgm:cxn modelId="{D3236E16-9063-446F-80F2-0BD9C0B40BA6}" type="presOf" srcId="{AB715AF4-FCE7-4DB9-8F38-F1D4B5A8652B}" destId="{CE6ABCFC-DC97-49E8-B6C3-0BE61F8FF475}" srcOrd="0" destOrd="0" presId="urn:microsoft.com/office/officeart/2005/8/layout/lProcess2"/>
    <dgm:cxn modelId="{99ACF020-314A-4A09-9C35-FC3C17839654}" srcId="{AB715AF4-FCE7-4DB9-8F38-F1D4B5A8652B}" destId="{0C04ABEB-9377-43E4-ACE5-86DF90784C66}" srcOrd="3" destOrd="0" parTransId="{F3CB8AC6-659F-412B-BD9C-6864E77F7E86}" sibTransId="{68BB96B6-D7FE-4178-87BA-B50B3FC205FE}"/>
    <dgm:cxn modelId="{AE90DE22-6708-4BD1-89EA-59EB6D0C0BD8}" srcId="{AB715AF4-FCE7-4DB9-8F38-F1D4B5A8652B}" destId="{CD523BC8-09CD-462C-B2AE-7BAA19EC2374}" srcOrd="4" destOrd="0" parTransId="{B8458473-4950-4BD5-A0AA-88E2C730A2A7}" sibTransId="{B7C5C705-7BAA-467D-B113-EBC3D2D4F8A7}"/>
    <dgm:cxn modelId="{3E18CF5E-7C38-4139-8B45-5EEF00FF7B8C}" type="presOf" srcId="{0C04ABEB-9377-43E4-ACE5-86DF90784C66}" destId="{D3E7EE0E-7C08-4ADC-B576-F7D24E5C50F1}" srcOrd="0" destOrd="0" presId="urn:microsoft.com/office/officeart/2005/8/layout/lProcess2"/>
    <dgm:cxn modelId="{5F7BF061-3522-4159-8677-65848D2EA01E}" type="presOf" srcId="{777D31FE-EA9C-4E2D-82C8-03AE1F360CF4}" destId="{C1FA1CBC-05DC-4B40-92F1-A1493E3499AE}" srcOrd="0" destOrd="0" presId="urn:microsoft.com/office/officeart/2005/8/layout/lProcess2"/>
    <dgm:cxn modelId="{D8D00E72-AA71-4838-BBF0-DA87B66A6D77}" type="presOf" srcId="{777D31FE-EA9C-4E2D-82C8-03AE1F360CF4}" destId="{0FF47B1F-A139-4219-AD79-58A9672B7D6D}" srcOrd="1" destOrd="0" presId="urn:microsoft.com/office/officeart/2005/8/layout/lProcess2"/>
    <dgm:cxn modelId="{5313A374-D2BF-4D64-9458-42833F7BB5B0}" type="presOf" srcId="{CD523BC8-09CD-462C-B2AE-7BAA19EC2374}" destId="{53A23E1E-5584-4222-B0CF-C94FEDE80AC2}" srcOrd="1" destOrd="0" presId="urn:microsoft.com/office/officeart/2005/8/layout/lProcess2"/>
    <dgm:cxn modelId="{019C1C94-C06D-475D-B20B-54C07D97B411}" srcId="{AB715AF4-FCE7-4DB9-8F38-F1D4B5A8652B}" destId="{E4D17982-3570-4AC2-914F-F80CBB93128D}" srcOrd="0" destOrd="0" parTransId="{F486E03E-A957-4B60-86D6-F49A7421C5AA}" sibTransId="{600517AF-1BC6-4B32-9D5F-3B3785412FD4}"/>
    <dgm:cxn modelId="{7B1AE6A2-FE2F-4B3F-85B7-AAD68617B6F2}" type="presOf" srcId="{0C04ABEB-9377-43E4-ACE5-86DF90784C66}" destId="{8201E885-4EB0-4FA7-BDDB-147A6610B936}" srcOrd="1" destOrd="0" presId="urn:microsoft.com/office/officeart/2005/8/layout/lProcess2"/>
    <dgm:cxn modelId="{6A3F42B2-639B-40F8-9CF4-0C5D694F9A32}" type="presOf" srcId="{E4D17982-3570-4AC2-914F-F80CBB93128D}" destId="{9DE3F016-724D-4400-893F-5C87A97A82D9}" srcOrd="1" destOrd="0" presId="urn:microsoft.com/office/officeart/2005/8/layout/lProcess2"/>
    <dgm:cxn modelId="{201BF7B8-35E3-463A-A366-4C059D44CD00}" type="presOf" srcId="{E4D17982-3570-4AC2-914F-F80CBB93128D}" destId="{279FF262-E86A-453A-8CD9-814E80D94794}" srcOrd="0" destOrd="0" presId="urn:microsoft.com/office/officeart/2005/8/layout/lProcess2"/>
    <dgm:cxn modelId="{706294C5-9C57-44D3-9259-4317BD913513}" srcId="{AB715AF4-FCE7-4DB9-8F38-F1D4B5A8652B}" destId="{777D31FE-EA9C-4E2D-82C8-03AE1F360CF4}" srcOrd="2" destOrd="0" parTransId="{3153A502-B70F-47E1-A686-F6074F910984}" sibTransId="{7FDC45B3-4D41-461D-B44E-72B5F0729B9F}"/>
    <dgm:cxn modelId="{AA6BD4D1-5C3B-4B24-B907-4209E715D269}" type="presOf" srcId="{6B2F1974-2C57-400C-89F3-8E5B5A6EC26E}" destId="{941E1D61-9D44-47F1-9E2D-2B03C8CEF32E}" srcOrd="1" destOrd="0" presId="urn:microsoft.com/office/officeart/2005/8/layout/lProcess2"/>
    <dgm:cxn modelId="{ED4C88E0-3612-4619-B0BF-B53A9CACB8D3}" type="presOf" srcId="{CD523BC8-09CD-462C-B2AE-7BAA19EC2374}" destId="{203051FA-38AF-4708-8EDA-960763D75691}" srcOrd="0" destOrd="0" presId="urn:microsoft.com/office/officeart/2005/8/layout/lProcess2"/>
    <dgm:cxn modelId="{045B81ED-0E57-42FB-98AE-A24C4AC538CC}" type="presOf" srcId="{6B2F1974-2C57-400C-89F3-8E5B5A6EC26E}" destId="{F8BD3ADA-CFDB-480F-8A0A-221CD6C77A04}" srcOrd="0" destOrd="0" presId="urn:microsoft.com/office/officeart/2005/8/layout/lProcess2"/>
    <dgm:cxn modelId="{34D65055-3965-43DD-B62C-5566FF3A9E31}" type="presParOf" srcId="{CE6ABCFC-DC97-49E8-B6C3-0BE61F8FF475}" destId="{E175F0C4-DBC9-40D8-B620-958582BFB29B}" srcOrd="0" destOrd="0" presId="urn:microsoft.com/office/officeart/2005/8/layout/lProcess2"/>
    <dgm:cxn modelId="{49277EA3-DBAC-46F6-945B-4A1C8B98F40F}" type="presParOf" srcId="{E175F0C4-DBC9-40D8-B620-958582BFB29B}" destId="{279FF262-E86A-453A-8CD9-814E80D94794}" srcOrd="0" destOrd="0" presId="urn:microsoft.com/office/officeart/2005/8/layout/lProcess2"/>
    <dgm:cxn modelId="{78A901AC-B853-45BD-8A2D-158962131772}" type="presParOf" srcId="{E175F0C4-DBC9-40D8-B620-958582BFB29B}" destId="{9DE3F016-724D-4400-893F-5C87A97A82D9}" srcOrd="1" destOrd="0" presId="urn:microsoft.com/office/officeart/2005/8/layout/lProcess2"/>
    <dgm:cxn modelId="{F28A1040-77DB-4917-8068-E56D8A653151}" type="presParOf" srcId="{E175F0C4-DBC9-40D8-B620-958582BFB29B}" destId="{2C34C350-4BDB-40D7-B9BD-E10B0123F620}" srcOrd="2" destOrd="0" presId="urn:microsoft.com/office/officeart/2005/8/layout/lProcess2"/>
    <dgm:cxn modelId="{FB708088-9A16-43A1-8A37-8BB570BBBA10}" type="presParOf" srcId="{2C34C350-4BDB-40D7-B9BD-E10B0123F620}" destId="{A92A3B81-1A0A-4FD0-A9FB-C2D1566B45D1}" srcOrd="0" destOrd="0" presId="urn:microsoft.com/office/officeart/2005/8/layout/lProcess2"/>
    <dgm:cxn modelId="{A1A13D1A-C189-4276-A6FA-5EE574CBE877}" type="presParOf" srcId="{CE6ABCFC-DC97-49E8-B6C3-0BE61F8FF475}" destId="{F9133D88-F03C-4260-B10C-5C378E125AB8}" srcOrd="1" destOrd="0" presId="urn:microsoft.com/office/officeart/2005/8/layout/lProcess2"/>
    <dgm:cxn modelId="{CB6460D4-49B2-4F8D-BCA1-14D2F49D854D}" type="presParOf" srcId="{CE6ABCFC-DC97-49E8-B6C3-0BE61F8FF475}" destId="{BF63C2E5-2143-4B9B-9A48-3DA1B553B3E8}" srcOrd="2" destOrd="0" presId="urn:microsoft.com/office/officeart/2005/8/layout/lProcess2"/>
    <dgm:cxn modelId="{E81E38B1-75BF-41D4-99F0-95638A0F1FB4}" type="presParOf" srcId="{BF63C2E5-2143-4B9B-9A48-3DA1B553B3E8}" destId="{F8BD3ADA-CFDB-480F-8A0A-221CD6C77A04}" srcOrd="0" destOrd="0" presId="urn:microsoft.com/office/officeart/2005/8/layout/lProcess2"/>
    <dgm:cxn modelId="{309AEC20-3021-4F54-8F16-ACCE48C07FED}" type="presParOf" srcId="{BF63C2E5-2143-4B9B-9A48-3DA1B553B3E8}" destId="{941E1D61-9D44-47F1-9E2D-2B03C8CEF32E}" srcOrd="1" destOrd="0" presId="urn:microsoft.com/office/officeart/2005/8/layout/lProcess2"/>
    <dgm:cxn modelId="{53E0B486-7B43-4714-B317-1946FB5FF34A}" type="presParOf" srcId="{BF63C2E5-2143-4B9B-9A48-3DA1B553B3E8}" destId="{6024739B-ABEE-4729-841F-E600824F0C65}" srcOrd="2" destOrd="0" presId="urn:microsoft.com/office/officeart/2005/8/layout/lProcess2"/>
    <dgm:cxn modelId="{26D83A88-8A63-42E7-91F7-25A0B395D2FE}" type="presParOf" srcId="{6024739B-ABEE-4729-841F-E600824F0C65}" destId="{A9A07063-7B74-4A8F-8866-61283DBF6904}" srcOrd="0" destOrd="0" presId="urn:microsoft.com/office/officeart/2005/8/layout/lProcess2"/>
    <dgm:cxn modelId="{2B76AD3B-E1E3-4F40-A0AB-FF117F44DBF7}" type="presParOf" srcId="{CE6ABCFC-DC97-49E8-B6C3-0BE61F8FF475}" destId="{4F73AE39-9EDC-4005-84C9-58FF1E39907E}" srcOrd="3" destOrd="0" presId="urn:microsoft.com/office/officeart/2005/8/layout/lProcess2"/>
    <dgm:cxn modelId="{CDC94214-89F2-49CD-9031-9621A4856F64}" type="presParOf" srcId="{CE6ABCFC-DC97-49E8-B6C3-0BE61F8FF475}" destId="{2B7BD103-E911-42D3-AE38-3AFF8D5CD0F9}" srcOrd="4" destOrd="0" presId="urn:microsoft.com/office/officeart/2005/8/layout/lProcess2"/>
    <dgm:cxn modelId="{E0DD93FC-0EE0-4B77-9FA5-691CE7ED5026}" type="presParOf" srcId="{2B7BD103-E911-42D3-AE38-3AFF8D5CD0F9}" destId="{C1FA1CBC-05DC-4B40-92F1-A1493E3499AE}" srcOrd="0" destOrd="0" presId="urn:microsoft.com/office/officeart/2005/8/layout/lProcess2"/>
    <dgm:cxn modelId="{0B986801-36F9-452C-8CF2-1DEFC94826D0}" type="presParOf" srcId="{2B7BD103-E911-42D3-AE38-3AFF8D5CD0F9}" destId="{0FF47B1F-A139-4219-AD79-58A9672B7D6D}" srcOrd="1" destOrd="0" presId="urn:microsoft.com/office/officeart/2005/8/layout/lProcess2"/>
    <dgm:cxn modelId="{840FEB59-55B0-467C-AA43-AAA740573634}" type="presParOf" srcId="{2B7BD103-E911-42D3-AE38-3AFF8D5CD0F9}" destId="{702B5C93-9413-4882-AC6F-8231553E59CE}" srcOrd="2" destOrd="0" presId="urn:microsoft.com/office/officeart/2005/8/layout/lProcess2"/>
    <dgm:cxn modelId="{1A768EF8-ED86-44CB-B178-109715D6846B}" type="presParOf" srcId="{702B5C93-9413-4882-AC6F-8231553E59CE}" destId="{EB45AD54-DE42-45BE-A414-01EE9E3D107A}" srcOrd="0" destOrd="0" presId="urn:microsoft.com/office/officeart/2005/8/layout/lProcess2"/>
    <dgm:cxn modelId="{DACD8012-291E-4F5B-870C-28E0C903BCF8}" type="presParOf" srcId="{CE6ABCFC-DC97-49E8-B6C3-0BE61F8FF475}" destId="{067DAA63-2A8E-4498-A4BE-5740A5146B4A}" srcOrd="5" destOrd="0" presId="urn:microsoft.com/office/officeart/2005/8/layout/lProcess2"/>
    <dgm:cxn modelId="{013E66E1-DFDE-49A0-B329-2C921C0178AD}" type="presParOf" srcId="{CE6ABCFC-DC97-49E8-B6C3-0BE61F8FF475}" destId="{B81547BC-FD54-43DE-B0E7-EE2D5025DB52}" srcOrd="6" destOrd="0" presId="urn:microsoft.com/office/officeart/2005/8/layout/lProcess2"/>
    <dgm:cxn modelId="{281948A3-DF78-4175-A2EC-6875D17DA861}" type="presParOf" srcId="{B81547BC-FD54-43DE-B0E7-EE2D5025DB52}" destId="{D3E7EE0E-7C08-4ADC-B576-F7D24E5C50F1}" srcOrd="0" destOrd="0" presId="urn:microsoft.com/office/officeart/2005/8/layout/lProcess2"/>
    <dgm:cxn modelId="{616F26E5-50C7-486C-A8DB-0A778CBB2D45}" type="presParOf" srcId="{B81547BC-FD54-43DE-B0E7-EE2D5025DB52}" destId="{8201E885-4EB0-4FA7-BDDB-147A6610B936}" srcOrd="1" destOrd="0" presId="urn:microsoft.com/office/officeart/2005/8/layout/lProcess2"/>
    <dgm:cxn modelId="{894B4D8F-D932-4125-92C7-BCB1C24F1EF3}" type="presParOf" srcId="{B81547BC-FD54-43DE-B0E7-EE2D5025DB52}" destId="{74A709C0-11C3-4EC3-AF83-FDEC5BD394B2}" srcOrd="2" destOrd="0" presId="urn:microsoft.com/office/officeart/2005/8/layout/lProcess2"/>
    <dgm:cxn modelId="{5641887F-251E-4289-997D-72384E76C57D}" type="presParOf" srcId="{74A709C0-11C3-4EC3-AF83-FDEC5BD394B2}" destId="{4A37485F-A99C-4989-80EF-1B0F6E280722}" srcOrd="0" destOrd="0" presId="urn:microsoft.com/office/officeart/2005/8/layout/lProcess2"/>
    <dgm:cxn modelId="{20D186C8-4E49-4C78-AB21-DC75AC88E6D8}" type="presParOf" srcId="{CE6ABCFC-DC97-49E8-B6C3-0BE61F8FF475}" destId="{B492C9F0-7F08-4E2F-A959-C8059CD8CA95}" srcOrd="7" destOrd="0" presId="urn:microsoft.com/office/officeart/2005/8/layout/lProcess2"/>
    <dgm:cxn modelId="{1D71C176-DB0E-4C63-BAD5-58B046F86B4B}" type="presParOf" srcId="{CE6ABCFC-DC97-49E8-B6C3-0BE61F8FF475}" destId="{6793854F-D16C-4529-9323-A7DFB78399D1}" srcOrd="8" destOrd="0" presId="urn:microsoft.com/office/officeart/2005/8/layout/lProcess2"/>
    <dgm:cxn modelId="{BEE826DB-B596-4A88-81A4-DCD00F9A91F2}" type="presParOf" srcId="{6793854F-D16C-4529-9323-A7DFB78399D1}" destId="{203051FA-38AF-4708-8EDA-960763D75691}" srcOrd="0" destOrd="0" presId="urn:microsoft.com/office/officeart/2005/8/layout/lProcess2"/>
    <dgm:cxn modelId="{025D977D-1AF3-4B21-8D65-FDD9D1390A13}" type="presParOf" srcId="{6793854F-D16C-4529-9323-A7DFB78399D1}" destId="{53A23E1E-5584-4222-B0CF-C94FEDE80AC2}" srcOrd="1" destOrd="0" presId="urn:microsoft.com/office/officeart/2005/8/layout/lProcess2"/>
    <dgm:cxn modelId="{6F48D6F3-911F-4BC9-95F0-FC147EE5F168}" type="presParOf" srcId="{6793854F-D16C-4529-9323-A7DFB78399D1}" destId="{48160372-03D8-4EA9-BC7D-162E5560637E}" srcOrd="2" destOrd="0" presId="urn:microsoft.com/office/officeart/2005/8/layout/lProcess2"/>
    <dgm:cxn modelId="{B79DADF0-C897-492D-A3FA-D9403EF06912}" type="presParOf" srcId="{48160372-03D8-4EA9-BC7D-162E5560637E}" destId="{9F9A8E4D-414B-4F08-939D-59E7049395B2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9FF262-E86A-453A-8CD9-814E80D94794}">
      <dsp:nvSpPr>
        <dsp:cNvPr id="0" name=""/>
        <dsp:cNvSpPr/>
      </dsp:nvSpPr>
      <dsp:spPr>
        <a:xfrm>
          <a:off x="1348" y="0"/>
          <a:ext cx="2141408" cy="4157001"/>
        </a:xfrm>
        <a:prstGeom prst="rect">
          <a:avLst/>
        </a:prstGeom>
        <a:solidFill>
          <a:srgbClr val="F59E2D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Zarządzanie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0" kern="120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spotkania grupy partnerskiej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0" kern="120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ewaluacja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0" kern="120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monitoring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0" kern="120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działania lokalne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0" kern="120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działania promocyjne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</dsp:txBody>
      <dsp:txXfrm>
        <a:off x="1348" y="0"/>
        <a:ext cx="2141408" cy="1247100"/>
      </dsp:txXfrm>
    </dsp:sp>
    <dsp:sp modelId="{F8BD3ADA-CFDB-480F-8A0A-221CD6C77A04}">
      <dsp:nvSpPr>
        <dsp:cNvPr id="0" name=""/>
        <dsp:cNvSpPr/>
      </dsp:nvSpPr>
      <dsp:spPr>
        <a:xfrm>
          <a:off x="2303362" y="0"/>
          <a:ext cx="2141408" cy="4157001"/>
        </a:xfrm>
        <a:prstGeom prst="flowChartProcess">
          <a:avLst/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Działania edukacyjne </a:t>
          </a:r>
          <a:br>
            <a:rPr lang="pl-PL" sz="1400" b="0" kern="120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</a:br>
          <a:br>
            <a:rPr lang="pl-PL" sz="1400" b="0" kern="120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</a:br>
          <a:br>
            <a:rPr lang="pl-PL" sz="1400" b="0" kern="120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</a:br>
          <a:r>
            <a:rPr lang="pl-PL" sz="1400" b="0" kern="120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Wyjazdy edukacyjne</a:t>
          </a:r>
          <a:br>
            <a:rPr lang="pl-PL" sz="1400" b="0" kern="120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</a:br>
          <a:br>
            <a:rPr lang="pl-PL" sz="1400" b="0" kern="120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</a:br>
          <a:r>
            <a:rPr lang="pl-PL" sz="1400" b="0" kern="120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kursy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0" kern="120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wizyty studyjne</a:t>
          </a:r>
        </a:p>
      </dsp:txBody>
      <dsp:txXfrm>
        <a:off x="2303362" y="0"/>
        <a:ext cx="2141408" cy="1247100"/>
      </dsp:txXfrm>
    </dsp:sp>
    <dsp:sp modelId="{C1FA1CBC-05DC-4B40-92F1-A1493E3499AE}">
      <dsp:nvSpPr>
        <dsp:cNvPr id="0" name=""/>
        <dsp:cNvSpPr/>
      </dsp:nvSpPr>
      <dsp:spPr>
        <a:xfrm>
          <a:off x="4605376" y="0"/>
          <a:ext cx="2141408" cy="4157001"/>
        </a:xfrm>
        <a:prstGeom prst="rect">
          <a:avLst/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1" kern="120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1" kern="120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Rezultaty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0" kern="120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tworzenie i testowanie produktów edukacyjnych tj.: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0" kern="120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programy szkoleń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0" kern="120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innowacyjne metody pracy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0" kern="120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kursy edukacji zawodowej </a:t>
          </a:r>
          <a:br>
            <a:rPr lang="pl-PL" sz="1400" b="0" kern="120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</a:br>
          <a:r>
            <a:rPr lang="pl-PL" sz="1400" b="0" kern="120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w formule cyfrowej np. e-learning, m-learning</a:t>
          </a:r>
        </a:p>
      </dsp:txBody>
      <dsp:txXfrm>
        <a:off x="4605376" y="0"/>
        <a:ext cx="2141408" cy="1247100"/>
      </dsp:txXfrm>
    </dsp:sp>
    <dsp:sp modelId="{D3E7EE0E-7C08-4ADC-B576-F7D24E5C50F1}">
      <dsp:nvSpPr>
        <dsp:cNvPr id="0" name=""/>
        <dsp:cNvSpPr/>
      </dsp:nvSpPr>
      <dsp:spPr>
        <a:xfrm>
          <a:off x="6907390" y="0"/>
          <a:ext cx="2141408" cy="4157001"/>
        </a:xfrm>
        <a:prstGeom prst="rect">
          <a:avLst/>
        </a:prstGeom>
        <a:solidFill>
          <a:srgbClr val="00B0F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Wydarzenia upowszechniające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0" kern="120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konferencje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0" kern="120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seminaria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0" kern="120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warsztaty</a:t>
          </a:r>
          <a:br>
            <a:rPr lang="pl-PL" sz="1400" b="0" kern="120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</a:br>
          <a:br>
            <a:rPr lang="pl-PL" sz="1400" b="0" kern="120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</a:br>
          <a:r>
            <a:rPr lang="pl-PL" sz="1400" b="0" kern="120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- dla odbiorców zewnętrznych</a:t>
          </a:r>
        </a:p>
      </dsp:txBody>
      <dsp:txXfrm>
        <a:off x="6907390" y="0"/>
        <a:ext cx="2141408" cy="1247100"/>
      </dsp:txXfrm>
    </dsp:sp>
    <dsp:sp modelId="{203051FA-38AF-4708-8EDA-960763D75691}">
      <dsp:nvSpPr>
        <dsp:cNvPr id="0" name=""/>
        <dsp:cNvSpPr/>
      </dsp:nvSpPr>
      <dsp:spPr>
        <a:xfrm>
          <a:off x="9209404" y="0"/>
          <a:ext cx="2150916" cy="4157001"/>
        </a:xfrm>
        <a:prstGeom prst="rect">
          <a:avLst/>
        </a:prstGeom>
        <a:solidFill>
          <a:srgbClr val="E9707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Zapewnienie trwałości rezultatów</a:t>
          </a:r>
          <a:br>
            <a:rPr lang="pl-PL" sz="1400" b="0" kern="120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</a:br>
          <a:endParaRPr lang="pl-PL" sz="1400" b="0" kern="120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0" kern="120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Wdrażanie rezultatów w ramach organizacji partnerskich i poza nimi</a:t>
          </a:r>
        </a:p>
      </dsp:txBody>
      <dsp:txXfrm>
        <a:off x="9209404" y="0"/>
        <a:ext cx="2150916" cy="12471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9FF262-E86A-453A-8CD9-814E80D94794}">
      <dsp:nvSpPr>
        <dsp:cNvPr id="0" name=""/>
        <dsp:cNvSpPr/>
      </dsp:nvSpPr>
      <dsp:spPr>
        <a:xfrm>
          <a:off x="1348" y="0"/>
          <a:ext cx="2141408" cy="3255659"/>
        </a:xfrm>
        <a:prstGeom prst="rect">
          <a:avLst/>
        </a:prstGeom>
        <a:solidFill>
          <a:srgbClr val="F59E2D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Zarządzanie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0" kern="120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spotkania grupy partnerskiej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0" kern="120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ewaluacja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0" kern="120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monitoring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0" kern="120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działania lokalne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0" kern="120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działania promocyjne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</dsp:txBody>
      <dsp:txXfrm>
        <a:off x="1348" y="0"/>
        <a:ext cx="2141408" cy="976697"/>
      </dsp:txXfrm>
    </dsp:sp>
    <dsp:sp modelId="{F8BD3ADA-CFDB-480F-8A0A-221CD6C77A04}">
      <dsp:nvSpPr>
        <dsp:cNvPr id="0" name=""/>
        <dsp:cNvSpPr/>
      </dsp:nvSpPr>
      <dsp:spPr>
        <a:xfrm>
          <a:off x="2303362" y="0"/>
          <a:ext cx="2141408" cy="3255659"/>
        </a:xfrm>
        <a:prstGeom prst="flowChartProcess">
          <a:avLst/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1" kern="120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1" kern="120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Działania edukacyjne </a:t>
          </a:r>
          <a:br>
            <a:rPr lang="pl-PL" sz="1400" b="0" kern="120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</a:br>
          <a:br>
            <a:rPr lang="pl-PL" sz="1400" b="0" kern="120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</a:br>
          <a:r>
            <a:rPr lang="pl-PL" sz="1400" b="0" kern="120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Testowanie i wypracowywanie </a:t>
          </a:r>
          <a:r>
            <a:rPr lang="pl-PL" sz="1400" b="0" kern="1200" dirty="0" err="1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mikropoświadczenia</a:t>
          </a:r>
          <a:endParaRPr lang="pl-PL" sz="1400" b="0" kern="120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0" kern="120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Opracowanie certyfikatu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</dsp:txBody>
      <dsp:txXfrm>
        <a:off x="2303362" y="0"/>
        <a:ext cx="2141408" cy="976697"/>
      </dsp:txXfrm>
    </dsp:sp>
    <dsp:sp modelId="{C1FA1CBC-05DC-4B40-92F1-A1493E3499AE}">
      <dsp:nvSpPr>
        <dsp:cNvPr id="0" name=""/>
        <dsp:cNvSpPr/>
      </dsp:nvSpPr>
      <dsp:spPr>
        <a:xfrm>
          <a:off x="4605376" y="0"/>
          <a:ext cx="2141408" cy="3255659"/>
        </a:xfrm>
        <a:prstGeom prst="rect">
          <a:avLst/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1" kern="120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1" kern="120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Rezultaty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0" kern="120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tworzenie i testowanie </a:t>
          </a:r>
          <a:r>
            <a:rPr lang="pl-PL" sz="1400" b="0" kern="1200" dirty="0" err="1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mikropoświadczenia</a:t>
          </a:r>
          <a:endParaRPr lang="pl-PL" sz="1400" b="0" kern="120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0" kern="120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Program </a:t>
          </a:r>
          <a:r>
            <a:rPr lang="pl-PL" sz="1400" b="0" kern="1200" dirty="0" err="1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mikropoświadczenia</a:t>
          </a:r>
          <a:endParaRPr lang="pl-PL" sz="1400" b="0" kern="120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0" kern="120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Metody pracy </a:t>
          </a:r>
        </a:p>
      </dsp:txBody>
      <dsp:txXfrm>
        <a:off x="4605376" y="0"/>
        <a:ext cx="2141408" cy="976697"/>
      </dsp:txXfrm>
    </dsp:sp>
    <dsp:sp modelId="{D3E7EE0E-7C08-4ADC-B576-F7D24E5C50F1}">
      <dsp:nvSpPr>
        <dsp:cNvPr id="0" name=""/>
        <dsp:cNvSpPr/>
      </dsp:nvSpPr>
      <dsp:spPr>
        <a:xfrm>
          <a:off x="6907390" y="0"/>
          <a:ext cx="2141408" cy="3255659"/>
        </a:xfrm>
        <a:prstGeom prst="rect">
          <a:avLst/>
        </a:prstGeom>
        <a:solidFill>
          <a:srgbClr val="00B0F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Wydarzenia upowszechniające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0" kern="120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konferencje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0" kern="120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seminaria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0" kern="120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warsztaty</a:t>
          </a:r>
          <a:br>
            <a:rPr lang="pl-PL" sz="1400" b="0" kern="120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</a:br>
          <a:br>
            <a:rPr lang="pl-PL" sz="1400" b="0" kern="120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</a:br>
          <a:r>
            <a:rPr lang="pl-PL" sz="1400" b="0" kern="120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- dla odbiorców zewnętrznych</a:t>
          </a:r>
        </a:p>
      </dsp:txBody>
      <dsp:txXfrm>
        <a:off x="6907390" y="0"/>
        <a:ext cx="2141408" cy="976697"/>
      </dsp:txXfrm>
    </dsp:sp>
    <dsp:sp modelId="{203051FA-38AF-4708-8EDA-960763D75691}">
      <dsp:nvSpPr>
        <dsp:cNvPr id="0" name=""/>
        <dsp:cNvSpPr/>
      </dsp:nvSpPr>
      <dsp:spPr>
        <a:xfrm>
          <a:off x="9209404" y="0"/>
          <a:ext cx="2150916" cy="3255659"/>
        </a:xfrm>
        <a:prstGeom prst="rect">
          <a:avLst/>
        </a:prstGeom>
        <a:solidFill>
          <a:srgbClr val="E9707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b="0" kern="120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Zapewnienie trwałości rezultatów</a:t>
          </a:r>
          <a:br>
            <a:rPr lang="pl-PL" sz="1400" b="0" kern="120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</a:br>
          <a:endParaRPr lang="pl-PL" sz="1400" b="0" kern="1200" dirty="0">
            <a:latin typeface="Roboto Condensed" panose="02000000000000000000" pitchFamily="2" charset="0"/>
            <a:ea typeface="Roboto Condensed" panose="02000000000000000000" pitchFamily="2" charset="0"/>
            <a:cs typeface="Roboto Condensed" panose="02000000000000000000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0" kern="120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Jak osadzić </a:t>
          </a:r>
          <a:r>
            <a:rPr lang="pl-PL" sz="1400" b="0" kern="1200" dirty="0" err="1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mikropoświadczenie</a:t>
          </a:r>
          <a:r>
            <a:rPr lang="pl-PL" sz="1400" b="0" kern="1200" dirty="0">
              <a:latin typeface="Roboto Condensed" panose="02000000000000000000" pitchFamily="2" charset="0"/>
              <a:ea typeface="Roboto Condensed" panose="02000000000000000000" pitchFamily="2" charset="0"/>
              <a:cs typeface="Roboto Condensed" panose="02000000000000000000" pitchFamily="2" charset="0"/>
            </a:rPr>
            <a:t> na rynku i zapewnić jego realizację</a:t>
          </a:r>
        </a:p>
      </dsp:txBody>
      <dsp:txXfrm>
        <a:off x="9209404" y="0"/>
        <a:ext cx="2150916" cy="9766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DD5450-3A36-4988-9069-634D82E15041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D52B77-A105-4213-92D7-06309CE8EE6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5692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B6AF2F0-7D5E-46BE-AF4A-9BF4E249B9EA}" type="slidenum">
              <a:rPr lang="pl-PL" altLang="pl-PL" smtClean="0"/>
              <a:pPr>
                <a:defRPr/>
              </a:pPr>
              <a:t>12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102209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B6AF2F0-7D5E-46BE-AF4A-9BF4E249B9EA}" type="slidenum">
              <a:rPr lang="pl-PL" altLang="pl-PL" smtClean="0"/>
              <a:pPr>
                <a:defRPr/>
              </a:pPr>
              <a:t>21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67579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A0F5738-6C21-FBF5-9856-BD30EE198B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949253A-1D57-817A-8180-571F71662F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F28FB24-0B3F-7569-A1AC-C778A56D0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FE207-E20A-49FB-85C9-EE4E02025A7A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FEC02D0-9671-D052-9AE7-4F5E5BD7D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6A251D9-BE56-327C-2B9B-5AEB1B860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43BD3-3CDA-4B9F-9D9E-A5396A02CD3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09521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B885EDD-5C39-6803-599E-23B05588F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A4CB3AA1-81F2-636C-C759-37FBDA98E4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B07677D-4251-6A07-36EF-AF42C9C76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FE207-E20A-49FB-85C9-EE4E02025A7A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75188F8-5905-FD90-24F5-00CECA7A1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89D714D-BD3B-5A7B-97C4-4458BB366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43BD3-3CDA-4B9F-9D9E-A5396A02CD3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3222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60389956-D313-7B0B-19A1-4D44AA7EBB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7D694E98-4C4D-B1EF-89B0-384BBD649C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BEF7DFF-A30F-72AC-00C8-483CE851F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FE207-E20A-49FB-85C9-EE4E02025A7A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8536AFA-C917-5F73-ED0C-A854FE09A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88A62F6-6711-FBFD-60F3-FC1D07687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43BD3-3CDA-4B9F-9D9E-A5396A02CD3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760213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09600" y="1475336"/>
            <a:ext cx="10972800" cy="452543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9436374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27082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Partners">
    <p:bg>
      <p:bgPr>
        <a:blipFill dpi="0" rotWithShape="1">
          <a:blip r:embed="rId2">
            <a:lum/>
          </a:blip>
          <a:srcRect/>
          <a:stretch>
            <a:fillRect l="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7" descr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40001" y="288000"/>
            <a:ext cx="863601" cy="863601"/>
          </a:xfrm>
          <a:prstGeom prst="rect">
            <a:avLst/>
          </a:prstGeom>
          <a:ln w="12700">
            <a:miter lim="400000"/>
          </a:ln>
        </p:spPr>
      </p:pic>
      <p:sp>
        <p:nvSpPr>
          <p:cNvPr id="24" name="Title Text"/>
          <p:cNvSpPr txBox="1">
            <a:spLocks noGrp="1"/>
          </p:cNvSpPr>
          <p:nvPr>
            <p:ph type="title"/>
          </p:nvPr>
        </p:nvSpPr>
        <p:spPr>
          <a:xfrm>
            <a:off x="287999" y="215999"/>
            <a:ext cx="8160003" cy="288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734667" y="6432001"/>
            <a:ext cx="169335" cy="16933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6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288000" y="1151999"/>
            <a:ext cx="5184001" cy="4876611"/>
          </a:xfrm>
          <a:prstGeom prst="rect">
            <a:avLst/>
          </a:prstGeom>
        </p:spPr>
        <p:txBody>
          <a:bodyPr>
            <a:normAutofit/>
          </a:bodyPr>
          <a:lstStyle>
            <a:lvl1pPr marL="335992" indent="-335992">
              <a:buFont typeface="Helvetica"/>
              <a:buChar char="+"/>
              <a:defRPr sz="2533">
                <a:latin typeface="Georgia"/>
                <a:ea typeface="Georgia"/>
                <a:cs typeface="Georgia"/>
                <a:sym typeface="Georgia"/>
              </a:defRPr>
            </a:lvl1pPr>
            <a:lvl2pPr marL="0" indent="457189">
              <a:buSzTx/>
              <a:buFont typeface="Helvetica"/>
              <a:buNone/>
              <a:defRPr sz="2533">
                <a:latin typeface="Georgia"/>
                <a:ea typeface="Georgia"/>
                <a:cs typeface="Georgia"/>
                <a:sym typeface="Georgia"/>
              </a:defRPr>
            </a:lvl2pPr>
            <a:lvl3pPr marL="0" indent="914377">
              <a:buSzTx/>
              <a:buFont typeface="Helvetica"/>
              <a:buNone/>
              <a:defRPr sz="2533">
                <a:latin typeface="Georgia"/>
                <a:ea typeface="Georgia"/>
                <a:cs typeface="Georgia"/>
                <a:sym typeface="Georgia"/>
              </a:defRPr>
            </a:lvl3pPr>
            <a:lvl4pPr marL="0" indent="1371566">
              <a:buSzTx/>
              <a:buFont typeface="Helvetica"/>
              <a:buNone/>
              <a:defRPr sz="2533">
                <a:latin typeface="Georgia"/>
                <a:ea typeface="Georgia"/>
                <a:cs typeface="Georgia"/>
                <a:sym typeface="Georgia"/>
              </a:defRPr>
            </a:lvl4pPr>
            <a:lvl5pPr marL="0" indent="1828754">
              <a:buSzTx/>
              <a:buFont typeface="Helvetica"/>
              <a:buNone/>
              <a:defRPr sz="2533">
                <a:latin typeface="Georgia"/>
                <a:ea typeface="Georgia"/>
                <a:cs typeface="Georgia"/>
                <a:sym typeface="Georgi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7" name="Straight Connector 11"/>
          <p:cNvSpPr/>
          <p:nvPr userDrawn="1"/>
        </p:nvSpPr>
        <p:spPr>
          <a:xfrm>
            <a:off x="288011" y="528001"/>
            <a:ext cx="8160003" cy="1"/>
          </a:xfrm>
          <a:prstGeom prst="line">
            <a:avLst/>
          </a:prstGeom>
          <a:ln w="6350">
            <a:solidFill>
              <a:srgbClr val="000000"/>
            </a:solidFill>
            <a:miter/>
          </a:ln>
        </p:spPr>
        <p:txBody>
          <a:bodyPr lIns="60959" rIns="60959"/>
          <a:lstStyle/>
          <a:p>
            <a:endParaRPr sz="2400"/>
          </a:p>
        </p:txBody>
      </p:sp>
      <p:sp>
        <p:nvSpPr>
          <p:cNvPr id="28" name="TextBox 7"/>
          <p:cNvSpPr txBox="1"/>
          <p:nvPr/>
        </p:nvSpPr>
        <p:spPr>
          <a:xfrm>
            <a:off x="0" y="-506671"/>
            <a:ext cx="576000" cy="312830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000" tIns="48000" rIns="48000" bIns="48000">
            <a:spAutoFit/>
          </a:bodyPr>
          <a:lstStyle>
            <a:lvl1pPr>
              <a:lnSpc>
                <a:spcPts val="1400"/>
              </a:lnSpc>
              <a:defRPr b="1">
                <a:solidFill>
                  <a:srgbClr val="FFFFFF"/>
                </a:solidFill>
              </a:defRPr>
            </a:lvl1pPr>
          </a:lstStyle>
          <a:p>
            <a:r>
              <a:rPr sz="2400"/>
              <a:t>2</a:t>
            </a:r>
          </a:p>
        </p:txBody>
      </p:sp>
      <p:sp>
        <p:nvSpPr>
          <p:cNvPr id="29" name="TextBox 8"/>
          <p:cNvSpPr txBox="1"/>
          <p:nvPr/>
        </p:nvSpPr>
        <p:spPr>
          <a:xfrm>
            <a:off x="742345" y="-506671"/>
            <a:ext cx="3840001" cy="31283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8000" tIns="48000" rIns="48000" bIns="48000">
            <a:spAutoFit/>
          </a:bodyPr>
          <a:lstStyle>
            <a:lvl1pPr>
              <a:lnSpc>
                <a:spcPts val="1400"/>
              </a:lnSpc>
              <a:defRPr b="1">
                <a:solidFill>
                  <a:srgbClr val="FFFFFF"/>
                </a:solidFill>
              </a:defRPr>
            </a:lvl1pPr>
          </a:lstStyle>
          <a:p>
            <a:r>
              <a:rPr sz="2400"/>
              <a:t>Partners</a:t>
            </a:r>
          </a:p>
        </p:txBody>
      </p:sp>
      <p:pic>
        <p:nvPicPr>
          <p:cNvPr id="2" name="Picture 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DA5F620D-6090-C946-135F-A39992D8C97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999" y="6221126"/>
            <a:ext cx="1958340" cy="408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16305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C198848-A896-9062-E752-34AAB76F1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2889C56-8870-67FD-77B9-FCE1DEA7A3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90E6C21-011C-FE0B-D9A0-E194DD918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FE207-E20A-49FB-85C9-EE4E02025A7A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7DA564E-056D-0BF5-1EBE-309C987D0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67A07F7-36EC-A0A3-EB92-B2BF2EFF1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43BD3-3CDA-4B9F-9D9E-A5396A02CD3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1766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6806604-7CB2-C40C-6142-3D28F6970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164A23E-106A-A7CE-F850-D51900C109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6273662-1997-0A64-1926-93AFA5F12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FE207-E20A-49FB-85C9-EE4E02025A7A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6B853A9-C240-9122-4482-835972F4E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0D2A95C-5B26-D0C1-6872-210AE96BB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43BD3-3CDA-4B9F-9D9E-A5396A02CD3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17651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7CB0E8D-8D8C-8CC2-E41C-E56695BE1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BBD0E56-8D68-3474-AD1E-23315BC3E5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F6C49FD-DB65-5EAD-5A82-0683D2E83E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458B65B-A2B2-2F9B-26E5-E78696A35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FE207-E20A-49FB-85C9-EE4E02025A7A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366917E-AB1F-B6DF-AB3A-DCCBB55DC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9B9AAC2-D1B6-719D-FB43-E0F18A88D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43BD3-3CDA-4B9F-9D9E-A5396A02CD3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2064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C609610-580C-0B5E-66D5-8983FA309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F4D8E9D-55C0-C40F-2814-FB6A811387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5D4AE7D-C38E-EED9-EE3B-7C436F2EA7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316745E7-4F9C-DE5E-55AE-A4983C56DA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7C68296-21C7-ABDA-84E9-6323D23053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21DF9263-FC46-AB55-2252-A5B6A0D7D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FE207-E20A-49FB-85C9-EE4E02025A7A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264A3824-402F-5A43-C472-744E51EF1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CF68BC28-8B53-1E41-6D7D-387E8B276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43BD3-3CDA-4B9F-9D9E-A5396A02CD3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8482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0764D82-62F0-4C53-D830-4658286E1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B8E6A3F6-128E-4013-A5A6-D277721FF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FE207-E20A-49FB-85C9-EE4E02025A7A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DD5B325-B958-C941-CA4A-BCEEC9EEA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3F5BF87-B5D3-DF9A-9BD3-3A01133BE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43BD3-3CDA-4B9F-9D9E-A5396A02CD3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55938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34F7686F-068B-E71D-038A-6318129C91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FE207-E20A-49FB-85C9-EE4E02025A7A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7091CD13-6A6C-F0E8-3814-71BA20F13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1BA1434-CB81-89A7-9A52-61DF822B0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43BD3-3CDA-4B9F-9D9E-A5396A02CD3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20308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3629613-C8E5-A5EB-7B5E-229A3DF83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DB2EA22-1F1F-6D55-10DB-58EE61212E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7505ED0B-DE84-D421-73F1-4741F07959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EB17AE48-3A7E-44A7-7E1C-60753511F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FE207-E20A-49FB-85C9-EE4E02025A7A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C9D5C7F-1A57-4303-BD00-70BF2FD19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9C301A8-FCA6-1E6A-1CC9-C79EBEC62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43BD3-3CDA-4B9F-9D9E-A5396A02CD3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2810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75836E1-F62A-601A-C9D3-5E7F4B0D5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C8DDE3AA-D43C-8F75-BD32-43FEF7600E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CC0A6A3F-325B-3770-C08E-20DC076B7B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A97F67A-FC1D-F02C-9E52-346AE8F6A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FE207-E20A-49FB-85C9-EE4E02025A7A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B387BC1-ACE2-CB39-13F8-0F512CE1F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A526CDF-F7A5-FF3C-4A03-6BCEC1899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43BD3-3CDA-4B9F-9D9E-A5396A02CD3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13648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1E88E3A5-7797-BAFD-31F9-4435FB31B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8CEC208-F5E1-62A5-BDD3-A0853174F6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97E7376-7B25-A39D-8739-3CD1CDFD84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CFE207-E20A-49FB-85C9-EE4E02025A7A}" type="datetimeFigureOut">
              <a:rPr lang="pl-PL" smtClean="0"/>
              <a:t>05.10.2023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B4C371E-064E-7369-2397-11F74580AB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3168B70-B1DC-2AF0-2D51-420A6CDECB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F43BD3-3CDA-4B9F-9D9E-A5396A02CD3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3507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7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://www.employee-satisfaction.biz/" TargetMode="Externa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microsoft.com/office/2018/10/relationships/comments" Target="../comments/modernComment_2CA_2A5E8C8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a-europa.eu/study/microcredential-sustainability/courses#content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7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s://erasmusplus.org.pl/brepo/panel_repo_files/2022/02/10/28fowp/handbook-on-the-lump-sum-funding-model-key-action-.pdf" TargetMode="External"/><Relationship Id="rId7" Type="http://schemas.openxmlformats.org/officeDocument/2006/relationships/image" Target="../media/image6.png"/><Relationship Id="rId2" Type="http://schemas.openxmlformats.org/officeDocument/2006/relationships/hyperlink" Target="https://erasmusplus.org.pl/jak-zlozyc-wniosek-o-projekt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hyperlink" Target="https://webgate.ec.europa.eu/app-forms/af-ui-opportunities/#/erasmus-plus/open-calls/field/43323848" TargetMode="External"/><Relationship Id="rId4" Type="http://schemas.openxmlformats.org/officeDocument/2006/relationships/hyperlink" Target="https://webgate.ec.europa.eu/erasmus-esc/index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se.org.pl/czytelnia?filter_send=Znajd%C5%BA%20publikacje&amp;filter_author=0&amp;filter_category=0&amp;filter_issue_year=0&amp;filter_seria=&amp;filter_subject=&amp;filter_form=undefined&amp;filter_program=&amp;filter_string=&amp;filter_for_who=0&amp;active_page=2" TargetMode="External"/><Relationship Id="rId7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erasmus-plus.ec.europa.eu/projects/search/?page=1&amp;sort=&amp;domain=eplus2021&amp;view=list&amp;map=false&amp;searchType=projects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ilto:ada.szpot@frse.org.pl" TargetMode="External"/><Relationship Id="rId2" Type="http://schemas.openxmlformats.org/officeDocument/2006/relationships/hyperlink" Target="mailto:bartosz.stawiarz@frse.org.pl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erasmusplus.org.pl/erasmus-innhub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7.png"/><Relationship Id="rId4" Type="http://schemas.openxmlformats.org/officeDocument/2006/relationships/image" Target="../media/image12.png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6FDB8DF-04E1-8E94-E557-4943ADD8C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305" y="1270944"/>
            <a:ext cx="5011711" cy="1363133"/>
          </a:xfrm>
        </p:spPr>
        <p:txBody>
          <a:bodyPr>
            <a:normAutofit fontScale="90000"/>
          </a:bodyPr>
          <a:lstStyle/>
          <a:p>
            <a:r>
              <a:rPr lang="pl-PL" sz="3600" b="1" dirty="0">
                <a:solidFill>
                  <a:srgbClr val="217CC4"/>
                </a:solidFill>
                <a:latin typeface="Roboto"/>
                <a:ea typeface="Roboto"/>
              </a:rPr>
              <a:t>Partnerstwa na rzecz współpracy krok po kroku</a:t>
            </a:r>
            <a:endParaRPr lang="pl-PL" sz="3600" dirty="0"/>
          </a:p>
        </p:txBody>
      </p:sp>
      <p:pic>
        <p:nvPicPr>
          <p:cNvPr id="5" name="Obraz 4" descr="Obraz zawierający ubrania, osoba, Ludzka twarz, człowiek&#10;&#10;Opis wygenerowany automatycznie">
            <a:extLst>
              <a:ext uri="{FF2B5EF4-FFF2-40B4-BE49-F238E27FC236}">
                <a16:creationId xmlns:a16="http://schemas.microsoft.com/office/drawing/2014/main" id="{83DACFB1-4F5A-BDF4-E1DD-47B53479F1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197" y="1"/>
            <a:ext cx="8430247" cy="5626308"/>
          </a:xfrm>
          <a:prstGeom prst="parallelogram">
            <a:avLst/>
          </a:prstGeom>
        </p:spPr>
      </p:pic>
      <p:grpSp>
        <p:nvGrpSpPr>
          <p:cNvPr id="4" name="Grupa 3">
            <a:extLst>
              <a:ext uri="{FF2B5EF4-FFF2-40B4-BE49-F238E27FC236}">
                <a16:creationId xmlns:a16="http://schemas.microsoft.com/office/drawing/2014/main" id="{C1D76A76-86C9-3FF0-AFA2-EB2906452328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6" name="Obraz 5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092531E7-9FA6-DA09-5BB8-75D9F234007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7" name="Obraz 6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F2FF5D7B-686E-358B-1997-D7614D9231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8" name="Obraz 7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65F8174C-3C10-092D-E31A-2D43AACDB79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D5D3AA30-3030-6DD1-A5B9-947C7FAA5064}"/>
              </a:ext>
            </a:extLst>
          </p:cNvPr>
          <p:cNvSpPr txBox="1"/>
          <p:nvPr/>
        </p:nvSpPr>
        <p:spPr>
          <a:xfrm>
            <a:off x="550304" y="2771660"/>
            <a:ext cx="50117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217CC4"/>
                </a:solidFill>
                <a:latin typeface="Roboto"/>
                <a:ea typeface="Roboto"/>
              </a:rPr>
              <a:t>budowanie współpracy </a:t>
            </a:r>
          </a:p>
          <a:p>
            <a:r>
              <a:rPr lang="pl-PL" dirty="0">
                <a:solidFill>
                  <a:srgbClr val="217CC4"/>
                </a:solidFill>
                <a:latin typeface="Roboto"/>
                <a:ea typeface="Roboto"/>
              </a:rPr>
              <a:t>w kontekście </a:t>
            </a:r>
            <a:r>
              <a:rPr lang="pl-PL" dirty="0" err="1">
                <a:solidFill>
                  <a:srgbClr val="217CC4"/>
                </a:solidFill>
                <a:latin typeface="Roboto"/>
                <a:ea typeface="Roboto"/>
              </a:rPr>
              <a:t>mikropoświadczeń</a:t>
            </a:r>
            <a:r>
              <a:rPr lang="pl-PL" dirty="0">
                <a:solidFill>
                  <a:srgbClr val="217CC4"/>
                </a:solidFill>
                <a:latin typeface="Roboto"/>
                <a:ea typeface="Roboto"/>
              </a:rPr>
              <a:t>.</a:t>
            </a:r>
            <a:endParaRPr lang="pl-PL" dirty="0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63D9FC64-341E-D1A4-2E62-8A20797D660E}"/>
              </a:ext>
            </a:extLst>
          </p:cNvPr>
          <p:cNvSpPr txBox="1"/>
          <p:nvPr/>
        </p:nvSpPr>
        <p:spPr>
          <a:xfrm>
            <a:off x="550304" y="3749274"/>
            <a:ext cx="5277928" cy="9492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80340">
              <a:lnSpc>
                <a:spcPct val="115000"/>
              </a:lnSpc>
              <a:spcBef>
                <a:spcPts val="300"/>
              </a:spcBef>
              <a:spcAft>
                <a:spcPts val="720"/>
              </a:spcAft>
            </a:pPr>
            <a:r>
              <a:rPr lang="pl-PL" sz="1400" i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d</a:t>
            </a:r>
            <a:r>
              <a:rPr lang="pl-PL" sz="1400" i="1" dirty="0">
                <a:solidFill>
                  <a:schemeClr val="bg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 Marta Materska-Samek, Uniwersytet Jagielloński w Krakowie</a:t>
            </a:r>
          </a:p>
          <a:p>
            <a:pPr marR="180340">
              <a:lnSpc>
                <a:spcPct val="115000"/>
              </a:lnSpc>
              <a:spcBef>
                <a:spcPts val="300"/>
              </a:spcBef>
              <a:spcAft>
                <a:spcPts val="720"/>
              </a:spcAft>
            </a:pPr>
            <a:r>
              <a:rPr lang="pl-PL" sz="1400" i="1" dirty="0">
                <a:solidFill>
                  <a:schemeClr val="bg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Ada Szpot, Erasmus+ InnHUB Kraków, Narodowa Agencja Programu Erasmus+ i Europejskiego Korpusu Solidarności</a:t>
            </a:r>
            <a:endParaRPr lang="pl-PL" sz="14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1038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4">
            <a:extLst>
              <a:ext uri="{FF2B5EF4-FFF2-40B4-BE49-F238E27FC236}">
                <a16:creationId xmlns:a16="http://schemas.microsoft.com/office/drawing/2014/main" id="{B034DBFC-DD1B-0D51-3194-46D014194BB1}"/>
              </a:ext>
            </a:extLst>
          </p:cNvPr>
          <p:cNvSpPr txBox="1"/>
          <p:nvPr/>
        </p:nvSpPr>
        <p:spPr>
          <a:xfrm>
            <a:off x="3585516" y="559644"/>
            <a:ext cx="5145961" cy="42473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algn="ctr"/>
            <a:r>
              <a:rPr lang="pl-PL" dirty="0"/>
              <a:t>Zasady partnerstw Erasmus+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EA3073D5-7A26-8D5A-A12C-FFEE668E9652}"/>
              </a:ext>
            </a:extLst>
          </p:cNvPr>
          <p:cNvSpPr txBox="1">
            <a:spLocks/>
          </p:cNvSpPr>
          <p:nvPr/>
        </p:nvSpPr>
        <p:spPr>
          <a:xfrm>
            <a:off x="803895" y="1781444"/>
            <a:ext cx="10709201" cy="246491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600"/>
              </a:spcAft>
              <a:buFont typeface="Wingdings" panose="05000000000000000000" pitchFamily="2" charset="2"/>
              <a:buChar char="ü"/>
            </a:pPr>
            <a:r>
              <a:rPr lang="pl-PL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Budżet stanowi </a:t>
            </a:r>
            <a:r>
              <a:rPr lang="pl-PL" sz="1800" b="1" dirty="0">
                <a:solidFill>
                  <a:schemeClr val="accent1">
                    <a:lumMod val="7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RYCZAŁT</a:t>
            </a:r>
            <a:r>
              <a:rPr lang="pl-PL" sz="1800" b="1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,</a:t>
            </a:r>
          </a:p>
          <a:p>
            <a:pPr>
              <a:spcAft>
                <a:spcPts val="1600"/>
              </a:spcAft>
              <a:buFont typeface="Wingdings" panose="05000000000000000000" pitchFamily="2" charset="2"/>
              <a:buChar char="ü"/>
            </a:pPr>
            <a:r>
              <a:rPr lang="pl-PL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Beneficjent będzie rozliczany </a:t>
            </a:r>
            <a:r>
              <a:rPr lang="pl-PL" sz="1800" b="1" dirty="0">
                <a:solidFill>
                  <a:schemeClr val="accent1">
                    <a:lumMod val="7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realizacji celów projektu,</a:t>
            </a:r>
            <a:endParaRPr lang="pl-PL" sz="1800" dirty="0">
              <a:solidFill>
                <a:schemeClr val="accent1">
                  <a:lumMod val="75000"/>
                </a:schemeClr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pPr>
              <a:spcAft>
                <a:spcPts val="1600"/>
              </a:spcAft>
              <a:buFont typeface="Wingdings" panose="05000000000000000000" pitchFamily="2" charset="2"/>
              <a:buChar char="ü"/>
            </a:pPr>
            <a:r>
              <a:rPr lang="pl-PL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Działania i ich jakość należy udokumentować za pomocą </a:t>
            </a:r>
            <a:r>
              <a:rPr lang="pl-PL" sz="1800" b="1" dirty="0">
                <a:solidFill>
                  <a:srgbClr val="2F5597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wskaźników jakościowych i ilościowych,</a:t>
            </a:r>
            <a:endParaRPr lang="pl-PL" sz="1800" dirty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pPr>
              <a:spcAft>
                <a:spcPts val="1600"/>
              </a:spcAft>
              <a:buFont typeface="Wingdings" panose="05000000000000000000" pitchFamily="2" charset="2"/>
              <a:buChar char="ü"/>
            </a:pPr>
            <a:r>
              <a:rPr lang="pl-PL" sz="1800" b="1" kern="1200" dirty="0">
                <a:solidFill>
                  <a:srgbClr val="2F5597"/>
                </a:solidFill>
                <a:effectLst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Kosztami kwalifikowalnymi </a:t>
            </a:r>
            <a:r>
              <a:rPr lang="pl-PL" sz="1800" kern="1200" dirty="0">
                <a:solidFill>
                  <a:schemeClr val="dk1"/>
                </a:solidFill>
                <a:effectLst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są wszystkie koszty, które zostały wyszczególnione w szacowanym budżecie, poniesione w okresie realizacji projektu, </a:t>
            </a:r>
            <a:r>
              <a:rPr lang="pl-PL" sz="1800" b="0" kern="1200" dirty="0">
                <a:solidFill>
                  <a:schemeClr val="dk1"/>
                </a:solidFill>
                <a:effectLst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są konieczne do jego realizacji</a:t>
            </a:r>
            <a:r>
              <a:rPr lang="pl-PL" sz="1800" kern="1200" dirty="0">
                <a:solidFill>
                  <a:schemeClr val="dk1"/>
                </a:solidFill>
                <a:effectLst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oraz możliwe do zidentyfikowania i sprawdzenia.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05C141C1-E64C-35CC-F4B2-0ACC0F1A663C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5" name="Obraz 4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132E9A7B-C263-2697-BD15-6F77DE96EE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6" name="Obraz 5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F62C6791-4121-B35E-A91D-CF86F02634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7" name="Obraz 6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7A60E10C-8F6A-DF02-60FA-7A1CEC2CF1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174922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1F24FAA-BBE5-D513-882B-B99731B34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80867"/>
            <a:ext cx="7553671" cy="535531"/>
          </a:xfrm>
          <a:noFill/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Kto może uczestniczyć w akcji 2?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2FAC99A-B959-A9C0-ACDD-0EF7354955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16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Wnioskodawcą oraz partnerem projektu może być </a:t>
            </a:r>
            <a:r>
              <a:rPr lang="pl-PL" sz="1600" b="1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dowolna organizacja publiczna bądź prywatna</a:t>
            </a:r>
            <a:r>
              <a:rPr lang="pl-PL" sz="16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, posiadająca osobowość prawną i mająca siedzibę w państwie członkowskim UE lub państwie stowarzyszonym z programem,</a:t>
            </a:r>
          </a:p>
          <a:p>
            <a:pPr algn="just"/>
            <a:r>
              <a:rPr lang="pl-PL" sz="16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W przypadku </a:t>
            </a:r>
            <a:r>
              <a:rPr lang="pl-PL" sz="1600" b="1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Partnerstw Współpracy (wielkoskalowych)</a:t>
            </a:r>
            <a:r>
              <a:rPr lang="pl-PL" sz="16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partnerem może być również dowolna organizacja </a:t>
            </a:r>
            <a:br>
              <a:rPr lang="pl-PL" sz="16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</a:br>
            <a:r>
              <a:rPr lang="pl-PL" sz="16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z </a:t>
            </a:r>
            <a:r>
              <a:rPr lang="pl-PL" sz="1600" b="1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krajów niestowarzyszonych z programem </a:t>
            </a:r>
            <a:r>
              <a:rPr lang="pl-PL" sz="16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(wszystkie kraje świata, poza Rosją i Białorusią),</a:t>
            </a:r>
          </a:p>
          <a:p>
            <a:pPr algn="just"/>
            <a:r>
              <a:rPr lang="pl-PL" sz="16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Organizacja ta składa </a:t>
            </a:r>
            <a:r>
              <a:rPr lang="pl-PL" sz="1600" b="1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wniosek w imieniu wszystkich organizacji</a:t>
            </a:r>
            <a:r>
              <a:rPr lang="pl-PL" sz="16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zaangażowanych w dany projekt,</a:t>
            </a:r>
          </a:p>
          <a:p>
            <a:pPr algn="just"/>
            <a:r>
              <a:rPr lang="pl-PL" sz="16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Wszyscy partnerzy muszą być wskazani we wniosku.</a:t>
            </a:r>
          </a:p>
        </p:txBody>
      </p:sp>
      <p:grpSp>
        <p:nvGrpSpPr>
          <p:cNvPr id="4" name="Grupa 3">
            <a:extLst>
              <a:ext uri="{FF2B5EF4-FFF2-40B4-BE49-F238E27FC236}">
                <a16:creationId xmlns:a16="http://schemas.microsoft.com/office/drawing/2014/main" id="{AB4B3B21-32E8-A26E-DC09-6C5947CF6343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5" name="Obraz 4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8375F9E3-EF7C-0F9B-3B51-C37E328BB3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6" name="Obraz 5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41656A03-8302-6835-F0D1-67E4272E3D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7" name="Obraz 6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BBE63AAD-2D1F-28DB-4F25-0A52212430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938122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3B899B7-EFF2-0E1B-0A10-BC3A08EF49A1}"/>
              </a:ext>
            </a:extLst>
          </p:cNvPr>
          <p:cNvGraphicFramePr/>
          <p:nvPr/>
        </p:nvGraphicFramePr>
        <p:xfrm>
          <a:off x="415166" y="787833"/>
          <a:ext cx="11361669" cy="4157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pole tekstowe 2">
            <a:extLst>
              <a:ext uri="{FF2B5EF4-FFF2-40B4-BE49-F238E27FC236}">
                <a16:creationId xmlns:a16="http://schemas.microsoft.com/office/drawing/2014/main" id="{DBA44F2F-6135-2E1C-8399-7E93024E384F}"/>
              </a:ext>
            </a:extLst>
          </p:cNvPr>
          <p:cNvSpPr txBox="1"/>
          <p:nvPr/>
        </p:nvSpPr>
        <p:spPr>
          <a:xfrm>
            <a:off x="415166" y="5120794"/>
            <a:ext cx="115074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latin typeface="Calibri "/>
                <a:ea typeface="Roboto Light" panose="02000000000000000000" pitchFamily="2" charset="0"/>
                <a:cs typeface="Roboto Condensed" panose="02000000000000000000" pitchFamily="2" charset="0"/>
              </a:rPr>
              <a:t>Działania należy podzielić na pakiety robocze.</a:t>
            </a:r>
          </a:p>
          <a:p>
            <a:r>
              <a:rPr lang="pl-PL" sz="1600" b="1" dirty="0">
                <a:latin typeface="Calibri "/>
                <a:ea typeface="Roboto Light" panose="02000000000000000000" pitchFamily="2" charset="0"/>
                <a:cs typeface="Roboto Condensed" panose="02000000000000000000" pitchFamily="2" charset="0"/>
              </a:rPr>
              <a:t>Każdy pakiet należy wycenić</a:t>
            </a:r>
            <a:r>
              <a:rPr lang="pl-PL" sz="1600" dirty="0">
                <a:latin typeface="Calibri "/>
                <a:ea typeface="Roboto Light" panose="02000000000000000000" pitchFamily="2" charset="0"/>
                <a:cs typeface="Roboto Condensed" panose="02000000000000000000" pitchFamily="2" charset="0"/>
              </a:rPr>
              <a:t>.</a:t>
            </a:r>
          </a:p>
          <a:p>
            <a:r>
              <a:rPr lang="pl-PL" sz="1600" dirty="0">
                <a:latin typeface="Calibri "/>
                <a:ea typeface="Roboto Light" panose="02000000000000000000" pitchFamily="2" charset="0"/>
                <a:cs typeface="Roboto Condensed" panose="02000000000000000000" pitchFamily="2" charset="0"/>
              </a:rPr>
              <a:t>Koszty poszczególnych pakietów muszą </a:t>
            </a:r>
            <a:r>
              <a:rPr lang="pl-PL" sz="1600" b="1" dirty="0">
                <a:latin typeface="Calibri "/>
                <a:ea typeface="Roboto Light" panose="02000000000000000000" pitchFamily="2" charset="0"/>
                <a:cs typeface="Roboto Condensed" panose="02000000000000000000" pitchFamily="2" charset="0"/>
              </a:rPr>
              <a:t>sumować się do wybranej kwoty dofinansowania</a:t>
            </a:r>
            <a:r>
              <a:rPr lang="pl-PL" sz="1600" dirty="0">
                <a:latin typeface="Calibri "/>
                <a:ea typeface="Roboto Light" panose="02000000000000000000" pitchFamily="2" charset="0"/>
                <a:cs typeface="Roboto Condensed" panose="02000000000000000000" pitchFamily="2" charset="0"/>
              </a:rPr>
              <a:t>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D5EA210-CBC6-03CD-2DBE-E78BA815BA74}"/>
              </a:ext>
            </a:extLst>
          </p:cNvPr>
          <p:cNvSpPr txBox="1"/>
          <p:nvPr/>
        </p:nvSpPr>
        <p:spPr>
          <a:xfrm>
            <a:off x="415165" y="-40599"/>
            <a:ext cx="11361669" cy="828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pl-PL" sz="2800" b="1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Przykładowe działania dla Partnerstw Współpracy:</a:t>
            </a: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8A24E206-CF6F-5BF6-507C-349ECF5CDF95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6" name="Obraz 5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5E3586B1-194D-87D2-3A64-B42374C48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7" name="Obraz 6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57036A3B-9CF2-FBD9-C579-0B7F3352FE0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8" name="Obraz 7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CB83BE3D-5E2B-D3A0-2AB3-365C2EE9AA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247685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5309624C-9589-F762-672D-D4EC3DDBA6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105" y="413286"/>
            <a:ext cx="1954856" cy="1949868"/>
          </a:xfrm>
          <a:prstGeom prst="rect">
            <a:avLst/>
          </a:prstGeom>
        </p:spPr>
      </p:pic>
      <p:sp>
        <p:nvSpPr>
          <p:cNvPr id="21506" name="Tytuł 1">
            <a:extLst>
              <a:ext uri="{FF2B5EF4-FFF2-40B4-BE49-F238E27FC236}">
                <a16:creationId xmlns:a16="http://schemas.microsoft.com/office/drawing/2014/main" id="{82C769F5-D06C-439A-87BC-2BC7D0B99B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43339" y="0"/>
            <a:ext cx="12023936" cy="95461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rtlCol="0" anchor="b" anchorCtr="0" compatLnSpc="1">
            <a:prstTxWarp prst="textNoShape">
              <a:avLst/>
            </a:prstTxWarp>
            <a:normAutofit fontScale="90000"/>
          </a:bodyPr>
          <a:lstStyle/>
          <a:p>
            <a:br>
              <a:rPr lang="pl-PL" altLang="pl-PL" sz="4800" dirty="0">
                <a:latin typeface="Roboto Light" panose="02000000000000000000" pitchFamily="2" charset="0"/>
                <a:ea typeface="Roboto Light" panose="02000000000000000000" pitchFamily="2" charset="0"/>
              </a:rPr>
            </a:br>
            <a:endParaRPr lang="pl-PL" altLang="pl-PL" sz="4800" dirty="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D16F494-388C-0DA3-4B2A-C2551D4A4765}"/>
              </a:ext>
            </a:extLst>
          </p:cNvPr>
          <p:cNvSpPr txBox="1"/>
          <p:nvPr/>
        </p:nvSpPr>
        <p:spPr>
          <a:xfrm>
            <a:off x="349105" y="2697341"/>
            <a:ext cx="257568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Grant: 182 262,00 €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811A8DB0-99D8-6EC0-8794-E5BD323EC81F}"/>
              </a:ext>
            </a:extLst>
          </p:cNvPr>
          <p:cNvGrpSpPr/>
          <p:nvPr/>
        </p:nvGrpSpPr>
        <p:grpSpPr>
          <a:xfrm>
            <a:off x="2561315" y="1171228"/>
            <a:ext cx="8739231" cy="1409938"/>
            <a:chOff x="5090259" y="406511"/>
            <a:chExt cx="8753020" cy="1409937"/>
          </a:xfrm>
        </p:grpSpPr>
        <p:sp>
          <p:nvSpPr>
            <p:cNvPr id="5" name="pole tekstowe 4">
              <a:extLst>
                <a:ext uri="{FF2B5EF4-FFF2-40B4-BE49-F238E27FC236}">
                  <a16:creationId xmlns:a16="http://schemas.microsoft.com/office/drawing/2014/main" id="{3ED17868-CFFF-D3FF-16B4-C7BC5B6B5B18}"/>
                </a:ext>
              </a:extLst>
            </p:cNvPr>
            <p:cNvSpPr txBox="1"/>
            <p:nvPr/>
          </p:nvSpPr>
          <p:spPr>
            <a:xfrm>
              <a:off x="5090259" y="862342"/>
              <a:ext cx="8753020" cy="9541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pl-PL" sz="1400" dirty="0">
                  <a:latin typeface="Roboto Light" panose="02000000000000000000" pitchFamily="2" charset="0"/>
                  <a:ea typeface="Roboto Light" panose="02000000000000000000" pitchFamily="2" charset="0"/>
                  <a:cs typeface="Roboto Light" panose="02000000000000000000" pitchFamily="2" charset="0"/>
                </a:rPr>
                <a:t>Głównym celem projektu był rozwój kompetencji cyfrowych, stymulowanie kreatywności i świadomości kulturowej poprzez dostosowanie umiejętności kadry akademickiej do wymogów edukacji online, podniesienie jakości kształcenia on-line oraz poszerzenie oferty edukacyjnej uczelni partnerskich i opracowanie cyfrowych narzędzi i materiałów dydaktycznych dla wybranych kursów.</a:t>
              </a:r>
            </a:p>
          </p:txBody>
        </p:sp>
        <p:sp>
          <p:nvSpPr>
            <p:cNvPr id="6" name="pole tekstowe 5">
              <a:extLst>
                <a:ext uri="{FF2B5EF4-FFF2-40B4-BE49-F238E27FC236}">
                  <a16:creationId xmlns:a16="http://schemas.microsoft.com/office/drawing/2014/main" id="{19887C3B-0145-5197-7E9C-7DBDF2092D3A}"/>
                </a:ext>
              </a:extLst>
            </p:cNvPr>
            <p:cNvSpPr txBox="1"/>
            <p:nvPr/>
          </p:nvSpPr>
          <p:spPr>
            <a:xfrm>
              <a:off x="5090259" y="406511"/>
              <a:ext cx="609600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pl-PL" sz="2400" dirty="0">
                  <a:solidFill>
                    <a:srgbClr val="217CC4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Cel projektu</a:t>
              </a:r>
            </a:p>
          </p:txBody>
        </p:sp>
      </p:grpSp>
      <p:grpSp>
        <p:nvGrpSpPr>
          <p:cNvPr id="7" name="Grupa 6">
            <a:extLst>
              <a:ext uri="{FF2B5EF4-FFF2-40B4-BE49-F238E27FC236}">
                <a16:creationId xmlns:a16="http://schemas.microsoft.com/office/drawing/2014/main" id="{6BB4DAD5-69AC-C543-8ECC-5B8A02F65AAA}"/>
              </a:ext>
            </a:extLst>
          </p:cNvPr>
          <p:cNvGrpSpPr/>
          <p:nvPr/>
        </p:nvGrpSpPr>
        <p:grpSpPr>
          <a:xfrm>
            <a:off x="2531585" y="2665056"/>
            <a:ext cx="6521813" cy="979052"/>
            <a:chOff x="5090259" y="1949561"/>
            <a:chExt cx="6830823" cy="979051"/>
          </a:xfrm>
        </p:grpSpPr>
        <p:sp>
          <p:nvSpPr>
            <p:cNvPr id="8" name="pole tekstowe 7">
              <a:extLst>
                <a:ext uri="{FF2B5EF4-FFF2-40B4-BE49-F238E27FC236}">
                  <a16:creationId xmlns:a16="http://schemas.microsoft.com/office/drawing/2014/main" id="{8AC360E3-F734-3A91-0A2E-9F24F10D5249}"/>
                </a:ext>
              </a:extLst>
            </p:cNvPr>
            <p:cNvSpPr txBox="1"/>
            <p:nvPr/>
          </p:nvSpPr>
          <p:spPr>
            <a:xfrm>
              <a:off x="5090259" y="2405392"/>
              <a:ext cx="6830823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l-PL" sz="1400" dirty="0">
                  <a:latin typeface="Roboto Light" panose="02000000000000000000" pitchFamily="2" charset="0"/>
                  <a:ea typeface="Roboto Light" panose="02000000000000000000" pitchFamily="2" charset="0"/>
                  <a:cs typeface="Roboto Light" panose="02000000000000000000" pitchFamily="2" charset="0"/>
                </a:rPr>
                <a:t>Koordynator: Uniwersytet Jagielloński w Krakowie</a:t>
              </a:r>
            </a:p>
            <a:p>
              <a:r>
                <a:rPr lang="pl-PL" sz="1400" dirty="0">
                  <a:latin typeface="Roboto Light" panose="02000000000000000000" pitchFamily="2" charset="0"/>
                  <a:ea typeface="Roboto Light" panose="02000000000000000000" pitchFamily="2" charset="0"/>
                  <a:cs typeface="Roboto Light" panose="02000000000000000000" pitchFamily="2" charset="0"/>
                </a:rPr>
                <a:t>Partnerzy: Polska: Wyższa Szkoła Turystyki i Ekologii, Włochy, Hiszpania</a:t>
              </a:r>
            </a:p>
          </p:txBody>
        </p:sp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id="{1F8981E2-CB5C-404C-69FF-0789817C85E7}"/>
                </a:ext>
              </a:extLst>
            </p:cNvPr>
            <p:cNvSpPr txBox="1"/>
            <p:nvPr/>
          </p:nvSpPr>
          <p:spPr>
            <a:xfrm>
              <a:off x="5090259" y="1949561"/>
              <a:ext cx="609600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pl-PL" sz="2400" dirty="0">
                  <a:solidFill>
                    <a:srgbClr val="217CC4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Konsorcjum projektowe</a:t>
              </a:r>
            </a:p>
          </p:txBody>
        </p:sp>
      </p:grp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5FCCEBBA-56B0-4DC4-CBC8-91F9C9113D75}"/>
              </a:ext>
            </a:extLst>
          </p:cNvPr>
          <p:cNvSpPr txBox="1"/>
          <p:nvPr/>
        </p:nvSpPr>
        <p:spPr>
          <a:xfrm>
            <a:off x="2509727" y="262172"/>
            <a:ext cx="873923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>
              <a:defRPr sz="2400" b="1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Digital competences of academic staff. A new dimension of Mediterranean studies</a:t>
            </a:r>
            <a:endParaRPr lang="pl-PL" dirty="0"/>
          </a:p>
        </p:txBody>
      </p:sp>
      <p:grpSp>
        <p:nvGrpSpPr>
          <p:cNvPr id="15" name="Grupa 14">
            <a:extLst>
              <a:ext uri="{FF2B5EF4-FFF2-40B4-BE49-F238E27FC236}">
                <a16:creationId xmlns:a16="http://schemas.microsoft.com/office/drawing/2014/main" id="{917E0F3F-3437-1AEC-D30C-DC0F0C8CE843}"/>
              </a:ext>
            </a:extLst>
          </p:cNvPr>
          <p:cNvGrpSpPr/>
          <p:nvPr/>
        </p:nvGrpSpPr>
        <p:grpSpPr>
          <a:xfrm>
            <a:off x="2509727" y="3721003"/>
            <a:ext cx="8533224" cy="1818138"/>
            <a:chOff x="5067365" y="3702161"/>
            <a:chExt cx="8937537" cy="1818141"/>
          </a:xfrm>
        </p:grpSpPr>
        <p:sp>
          <p:nvSpPr>
            <p:cNvPr id="16" name="pole tekstowe 15">
              <a:extLst>
                <a:ext uri="{FF2B5EF4-FFF2-40B4-BE49-F238E27FC236}">
                  <a16:creationId xmlns:a16="http://schemas.microsoft.com/office/drawing/2014/main" id="{CA0BAD32-8D4A-9F20-119F-B47757ADD2B9}"/>
                </a:ext>
              </a:extLst>
            </p:cNvPr>
            <p:cNvSpPr txBox="1"/>
            <p:nvPr/>
          </p:nvSpPr>
          <p:spPr>
            <a:xfrm>
              <a:off x="5067365" y="4135305"/>
              <a:ext cx="8937537" cy="1384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44" indent="-285744">
                <a:buFont typeface="Arial" panose="020B0604020202020204" pitchFamily="34" charset="0"/>
                <a:buChar char="•"/>
              </a:pPr>
              <a:r>
                <a:rPr lang="pl-PL" sz="1400" dirty="0">
                  <a:solidFill>
                    <a:srgbClr val="171717"/>
                  </a:solidFill>
                  <a:latin typeface="Roboto Light" panose="02000000000000000000" pitchFamily="2" charset="0"/>
                  <a:ea typeface="Roboto Light" panose="02000000000000000000" pitchFamily="2" charset="0"/>
                  <a:cs typeface="Roboto Light" panose="02000000000000000000" pitchFamily="2" charset="0"/>
                </a:rPr>
                <a:t>Minimum 46 godzin szkolenia dla 20 osób kadry konsorcjum z zakresu digitalizacji nauczania akademickiego,</a:t>
              </a:r>
            </a:p>
            <a:p>
              <a:pPr marL="285744" indent="-285744">
                <a:buFont typeface="Arial" panose="020B0604020202020204" pitchFamily="34" charset="0"/>
                <a:buChar char="•"/>
              </a:pPr>
              <a:r>
                <a:rPr lang="pl-PL" sz="1400" dirty="0">
                  <a:solidFill>
                    <a:srgbClr val="171717"/>
                  </a:solidFill>
                  <a:latin typeface="Roboto Light" panose="02000000000000000000" pitchFamily="2" charset="0"/>
                  <a:ea typeface="Roboto Light" panose="02000000000000000000" pitchFamily="2" charset="0"/>
                  <a:cs typeface="Roboto Light" panose="02000000000000000000" pitchFamily="2" charset="0"/>
                </a:rPr>
                <a:t>Opracowanie międzynarodowego programu studiów dla specjalizacji kierunku: „Ekspert ds. polityki bezpieczeństwa i współpracy w regionie Morza Śródziemnego”</a:t>
              </a:r>
            </a:p>
            <a:p>
              <a:pPr marL="285744" indent="-285744">
                <a:buFont typeface="Arial" panose="020B0604020202020204" pitchFamily="34" charset="0"/>
                <a:buChar char="•"/>
              </a:pPr>
              <a:r>
                <a:rPr lang="pl-PL" sz="1400" dirty="0">
                  <a:solidFill>
                    <a:srgbClr val="171717"/>
                  </a:solidFill>
                  <a:latin typeface="Roboto Light" panose="02000000000000000000" pitchFamily="2" charset="0"/>
                  <a:ea typeface="Roboto Light" panose="02000000000000000000" pitchFamily="2" charset="0"/>
                  <a:cs typeface="Roboto Light" panose="02000000000000000000" pitchFamily="2" charset="0"/>
                </a:rPr>
                <a:t>Opracowanie minimum czterech sylabusów do zastosowania na wybranych kursach w ramach specjalizacji,</a:t>
              </a:r>
            </a:p>
          </p:txBody>
        </p:sp>
        <p:sp>
          <p:nvSpPr>
            <p:cNvPr id="17" name="pole tekstowe 16">
              <a:extLst>
                <a:ext uri="{FF2B5EF4-FFF2-40B4-BE49-F238E27FC236}">
                  <a16:creationId xmlns:a16="http://schemas.microsoft.com/office/drawing/2014/main" id="{4CC852B7-7693-B014-607A-BD4055568965}"/>
                </a:ext>
              </a:extLst>
            </p:cNvPr>
            <p:cNvSpPr txBox="1"/>
            <p:nvPr/>
          </p:nvSpPr>
          <p:spPr>
            <a:xfrm>
              <a:off x="5090259" y="3702161"/>
              <a:ext cx="8103105" cy="461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pl-PL" sz="2400" dirty="0">
                  <a:solidFill>
                    <a:srgbClr val="217CC4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Wśród planowanych rezultatów można wymienić:</a:t>
              </a:r>
            </a:p>
          </p:txBody>
        </p:sp>
      </p:grpSp>
      <p:grpSp>
        <p:nvGrpSpPr>
          <p:cNvPr id="2" name="Grupa 1">
            <a:extLst>
              <a:ext uri="{FF2B5EF4-FFF2-40B4-BE49-F238E27FC236}">
                <a16:creationId xmlns:a16="http://schemas.microsoft.com/office/drawing/2014/main" id="{A09D1F9E-A17B-59CE-5346-AAFAFA35D353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11" name="Obraz 10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7BEF9E85-4D61-BCEE-92C5-B838082C7C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18" name="Obraz 17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1DD4046A-CCF3-F6C6-51D9-6A41F316E7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19" name="Obraz 18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9D4A2105-C740-4B29-6A5F-A4A3CF1D41B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762021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ytuł 1">
            <a:extLst>
              <a:ext uri="{FF2B5EF4-FFF2-40B4-BE49-F238E27FC236}">
                <a16:creationId xmlns:a16="http://schemas.microsoft.com/office/drawing/2014/main" id="{82C769F5-D06C-439A-87BC-2BC7D0B99B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43339" y="0"/>
            <a:ext cx="12023936" cy="95461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rtlCol="0" anchor="b" anchorCtr="0" compatLnSpc="1">
            <a:prstTxWarp prst="textNoShape">
              <a:avLst/>
            </a:prstTxWarp>
            <a:normAutofit fontScale="90000"/>
          </a:bodyPr>
          <a:lstStyle/>
          <a:p>
            <a:br>
              <a:rPr lang="pl-PL" altLang="pl-PL" sz="4800">
                <a:latin typeface="Roboto Light" panose="02000000000000000000" pitchFamily="2" charset="0"/>
                <a:ea typeface="Roboto Light" panose="02000000000000000000" pitchFamily="2" charset="0"/>
              </a:rPr>
            </a:br>
            <a:endParaRPr lang="pl-PL" altLang="pl-PL" sz="480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C71D23D3-7123-ABD4-59F3-1CAE337F7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040" y="475273"/>
            <a:ext cx="2073094" cy="2125314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0E518201-CF97-DB35-C87A-925709832C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040" y="3475588"/>
            <a:ext cx="1989714" cy="2168277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0F00AF1D-A6D6-376F-8BE6-40CDF7DD742E}"/>
              </a:ext>
            </a:extLst>
          </p:cNvPr>
          <p:cNvSpPr txBox="1"/>
          <p:nvPr/>
        </p:nvSpPr>
        <p:spPr>
          <a:xfrm>
            <a:off x="3266650" y="121656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Cele projektu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C51E3326-45D0-9A0E-4A6F-86F77AE4B21D}"/>
              </a:ext>
            </a:extLst>
          </p:cNvPr>
          <p:cNvSpPr txBox="1"/>
          <p:nvPr/>
        </p:nvSpPr>
        <p:spPr>
          <a:xfrm>
            <a:off x="3266650" y="255822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Konsorcjum projektowe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1B6B65B5-BB3A-4356-3F26-886A9A8ECCF0}"/>
              </a:ext>
            </a:extLst>
          </p:cNvPr>
          <p:cNvSpPr txBox="1"/>
          <p:nvPr/>
        </p:nvSpPr>
        <p:spPr>
          <a:xfrm>
            <a:off x="3266649" y="3650576"/>
            <a:ext cx="65502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Rezultaty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97971825-0BFF-255D-ADEA-A99C18003791}"/>
              </a:ext>
            </a:extLst>
          </p:cNvPr>
          <p:cNvCxnSpPr>
            <a:cxnSpLocks/>
          </p:cNvCxnSpPr>
          <p:nvPr/>
        </p:nvCxnSpPr>
        <p:spPr>
          <a:xfrm>
            <a:off x="3266649" y="2552065"/>
            <a:ext cx="6314800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23CD7B03-2D3B-BBD4-A929-934DD1B0E483}"/>
              </a:ext>
            </a:extLst>
          </p:cNvPr>
          <p:cNvCxnSpPr>
            <a:cxnSpLocks/>
          </p:cNvCxnSpPr>
          <p:nvPr/>
        </p:nvCxnSpPr>
        <p:spPr>
          <a:xfrm>
            <a:off x="3319454" y="3581329"/>
            <a:ext cx="6314800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9" name="pole tekstowe 8">
            <a:extLst>
              <a:ext uri="{FF2B5EF4-FFF2-40B4-BE49-F238E27FC236}">
                <a16:creationId xmlns:a16="http://schemas.microsoft.com/office/drawing/2014/main" id="{92C3DAAF-7F33-7139-4F53-BD4E99FD386C}"/>
              </a:ext>
            </a:extLst>
          </p:cNvPr>
          <p:cNvSpPr txBox="1"/>
          <p:nvPr/>
        </p:nvSpPr>
        <p:spPr>
          <a:xfrm>
            <a:off x="3266649" y="1550339"/>
            <a:ext cx="819588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 marL="285750" indent="-285750">
              <a:buFont typeface="Arial" panose="020B0604020202020204" pitchFamily="34" charset="0"/>
              <a:buChar char="•"/>
              <a:defRPr sz="160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pl-PL" dirty="0"/>
              <a:t>Zmniejszanie dysproporcji w angażowaniu się w formalną edukacje wśród dzieci ze środowisk migracyjnych i wzmacnianie ich rodzin jako aktywnych podmiotów w kształtowaniu językowego portretu społeczeństwa, 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26AD58C-1DE7-39E0-421F-325CC71C1F26}"/>
              </a:ext>
            </a:extLst>
          </p:cNvPr>
          <p:cNvSpPr txBox="1"/>
          <p:nvPr/>
        </p:nvSpPr>
        <p:spPr>
          <a:xfrm>
            <a:off x="3266650" y="2923142"/>
            <a:ext cx="8732502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 marL="285750" indent="-285750">
              <a:buFont typeface="Arial" panose="020B0604020202020204" pitchFamily="34" charset="0"/>
              <a:buChar char="•"/>
              <a:defRPr sz="160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pl-PL" dirty="0"/>
              <a:t>Koordynator: Uniwersytet Adama Mickiewicza w Poznaniu</a:t>
            </a:r>
          </a:p>
          <a:p>
            <a:r>
              <a:rPr lang="pl-PL" dirty="0"/>
              <a:t>Kraje partnerskie: Islandia, Włochy, Hiszpania, Turcja 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EA79E2C5-31EE-0C40-0E02-4956603C6E78}"/>
              </a:ext>
            </a:extLst>
          </p:cNvPr>
          <p:cNvSpPr txBox="1"/>
          <p:nvPr/>
        </p:nvSpPr>
        <p:spPr>
          <a:xfrm>
            <a:off x="3266649" y="3985700"/>
            <a:ext cx="83515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 marL="285750" indent="-285750">
              <a:buFont typeface="Arial" panose="020B0604020202020204" pitchFamily="34" charset="0"/>
              <a:buChar char="•"/>
              <a:defRPr sz="160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pl-PL" dirty="0"/>
              <a:t>opracowanie i wdrożenie kompleksowych i innowacyjnych, globalnie dostępnych narzędzi i metod wspierania nauczycieli prowadzących polską edukację w środowisku dwujęzycznym i wielojęzycznym (w Polsce i za granicą),</a:t>
            </a:r>
          </a:p>
          <a:p>
            <a:r>
              <a:rPr lang="pl-PL" dirty="0"/>
              <a:t>filmy, zdjęcia, karty pracy oraz trasa, plan i program wyprawy przyrodniczej. 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CD1850DC-A9B8-A8CB-D8D1-9E748C973418}"/>
              </a:ext>
            </a:extLst>
          </p:cNvPr>
          <p:cNvSpPr/>
          <p:nvPr/>
        </p:nvSpPr>
        <p:spPr bwMode="auto">
          <a:xfrm>
            <a:off x="3174272" y="475273"/>
            <a:ext cx="84298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Nowe metody nauczania, pedagogika i dydaktyka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216298B3-9198-12C5-7A37-D0C3098FB05E}"/>
              </a:ext>
            </a:extLst>
          </p:cNvPr>
          <p:cNvSpPr txBox="1"/>
          <p:nvPr/>
        </p:nvSpPr>
        <p:spPr>
          <a:xfrm>
            <a:off x="503285" y="2737306"/>
            <a:ext cx="20730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 marL="285750" indent="-285750">
              <a:buFont typeface="Arial" panose="020B0604020202020204" pitchFamily="34" charset="0"/>
              <a:buChar char="•"/>
              <a:defRPr sz="160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pPr marL="0" indent="0">
              <a:buNone/>
            </a:pPr>
            <a:r>
              <a:rPr lang="pl-PL" dirty="0"/>
              <a:t>Grant: 250 000,00 €</a:t>
            </a: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917FFBD5-D42C-F13C-ED39-5BDA41C5CB57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4" name="Obraz 3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9DA488CA-45D8-1E2B-5AE8-CCE4BBAF62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16" name="Obraz 15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C3EE38D2-DC1D-6D27-5E2C-0C09B0BF3D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17" name="Obraz 16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9CA1CB23-C436-A4EA-0670-B39BFD86622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916979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6318AEC7-13A6-BB7D-3567-41E865A91B05}"/>
              </a:ext>
            </a:extLst>
          </p:cNvPr>
          <p:cNvSpPr/>
          <p:nvPr/>
        </p:nvSpPr>
        <p:spPr bwMode="auto">
          <a:xfrm>
            <a:off x="2877913" y="298032"/>
            <a:ext cx="842986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Intercultural Competence Development for International Business Environment</a:t>
            </a:r>
            <a:endParaRPr lang="pl-PL" sz="2400" b="1" dirty="0">
              <a:solidFill>
                <a:srgbClr val="217CC4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CAFAEFAE-6373-BC86-582D-A685A6C6BC22}"/>
              </a:ext>
            </a:extLst>
          </p:cNvPr>
          <p:cNvSpPr txBox="1"/>
          <p:nvPr/>
        </p:nvSpPr>
        <p:spPr>
          <a:xfrm>
            <a:off x="438704" y="2905780"/>
            <a:ext cx="218021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Grant: </a:t>
            </a:r>
            <a:r>
              <a:rPr lang="pl-PL" sz="1400" kern="1200" dirty="0">
                <a:latin typeface="Roboto" panose="02000000000000000000" pitchFamily="2" charset="0"/>
                <a:ea typeface="Roboto" panose="02000000000000000000" pitchFamily="2" charset="0"/>
              </a:rPr>
              <a:t>101 867,00 </a:t>
            </a:r>
            <a:r>
              <a:rPr lang="pl-PL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euro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D86B3B77-8349-E322-7234-EA18467135F8}"/>
              </a:ext>
            </a:extLst>
          </p:cNvPr>
          <p:cNvSpPr txBox="1"/>
          <p:nvPr/>
        </p:nvSpPr>
        <p:spPr>
          <a:xfrm>
            <a:off x="2928248" y="115586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Cele projektu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D8080DA0-9A6C-6C3B-7A1B-23C2A4FD6402}"/>
              </a:ext>
            </a:extLst>
          </p:cNvPr>
          <p:cNvSpPr txBox="1"/>
          <p:nvPr/>
        </p:nvSpPr>
        <p:spPr>
          <a:xfrm>
            <a:off x="2928248" y="245716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Konsorcjum projektowe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1BA47363-8E55-816A-F05B-46B1B5793C9B}"/>
              </a:ext>
            </a:extLst>
          </p:cNvPr>
          <p:cNvSpPr txBox="1"/>
          <p:nvPr/>
        </p:nvSpPr>
        <p:spPr>
          <a:xfrm>
            <a:off x="2928247" y="3662171"/>
            <a:ext cx="65502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Rezultaty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08AB7085-7E6C-177F-4C09-9016D96B94E2}"/>
              </a:ext>
            </a:extLst>
          </p:cNvPr>
          <p:cNvCxnSpPr>
            <a:cxnSpLocks/>
          </p:cNvCxnSpPr>
          <p:nvPr/>
        </p:nvCxnSpPr>
        <p:spPr>
          <a:xfrm>
            <a:off x="3009062" y="2417455"/>
            <a:ext cx="6314800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D5CDEBBC-439D-9B2F-FE4A-14C17D99C7AE}"/>
              </a:ext>
            </a:extLst>
          </p:cNvPr>
          <p:cNvCxnSpPr>
            <a:cxnSpLocks/>
          </p:cNvCxnSpPr>
          <p:nvPr/>
        </p:nvCxnSpPr>
        <p:spPr>
          <a:xfrm>
            <a:off x="2975505" y="3606496"/>
            <a:ext cx="6314800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4D7DE76A-24F5-FF2E-FE25-C99E09EFE405}"/>
              </a:ext>
            </a:extLst>
          </p:cNvPr>
          <p:cNvSpPr txBox="1"/>
          <p:nvPr/>
        </p:nvSpPr>
        <p:spPr>
          <a:xfrm>
            <a:off x="2945025" y="1533175"/>
            <a:ext cx="858983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 marL="285750" indent="-285750">
              <a:buFont typeface="Arial" panose="020B0604020202020204" pitchFamily="34" charset="0"/>
              <a:buChar char="•"/>
              <a:defRPr sz="160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indent="0">
              <a:buNone/>
            </a:pPr>
            <a:r>
              <a:rPr lang="pl-PL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Celem projektu było opracowanie metodologii oraz narzędzi niezbędnych do rozwoju kompetencji w zakresie zarządzania międzykulturowego, koncentrując się na kompetencjach takich jak  przedsiębiorczość, kompetencje społeczne oraz świadomość i ekspresja kulturowa.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4322B74F-8F73-87D8-69D9-22D8DFE122B2}"/>
              </a:ext>
            </a:extLst>
          </p:cNvPr>
          <p:cNvSpPr txBox="1"/>
          <p:nvPr/>
        </p:nvSpPr>
        <p:spPr>
          <a:xfrm>
            <a:off x="2877913" y="2733597"/>
            <a:ext cx="834834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 marL="285750" indent="-285750">
              <a:buFont typeface="Arial" panose="020B0604020202020204" pitchFamily="34" charset="0"/>
              <a:buChar char="•"/>
              <a:defRPr sz="160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pl-PL" dirty="0"/>
              <a:t>Koordynator: </a:t>
            </a:r>
            <a:r>
              <a:rPr lang="es-ES" dirty="0"/>
              <a:t>Universidad De La Iglesia De Deusto Entidad Religiosa</a:t>
            </a:r>
            <a:r>
              <a:rPr lang="pl-PL" dirty="0"/>
              <a:t>, Hiszpania</a:t>
            </a:r>
          </a:p>
          <a:p>
            <a:r>
              <a:rPr lang="pl-PL" dirty="0"/>
              <a:t>Kraje partnerskie: Polska (Siec Badawcza Łukasiewicz - Instytut Technologii Eksploatacji </a:t>
            </a:r>
            <a:br>
              <a:rPr lang="pl-PL" dirty="0"/>
            </a:br>
            <a:r>
              <a:rPr lang="pl-PL" dirty="0"/>
              <a:t>w Radomiu), Włochy, Turcja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887F99CB-1FAF-9822-D7BE-C5FFBD3C2B08}"/>
              </a:ext>
            </a:extLst>
          </p:cNvPr>
          <p:cNvSpPr txBox="1"/>
          <p:nvPr/>
        </p:nvSpPr>
        <p:spPr>
          <a:xfrm>
            <a:off x="2928247" y="3982617"/>
            <a:ext cx="8505947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 marL="285750" indent="-285750">
              <a:buFont typeface="Arial" panose="020B0604020202020204" pitchFamily="34" charset="0"/>
              <a:buChar char="•"/>
              <a:defRPr sz="160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pl-PL" dirty="0"/>
              <a:t>Podręcznik metodologiczny dot. wzmocnienia kluczowych kompetencji i umiejętności międzykulturowych dorosłych, </a:t>
            </a:r>
          </a:p>
          <a:p>
            <a:r>
              <a:rPr lang="pl-PL" dirty="0"/>
              <a:t>Zestaw międzykulturowych narzędzi szkoleniowych dla dorosłych, którzy chcą poprawić swoje kompetencje międzykulturowe oraz odnieść sukces i rozwijać się w złożonym wielokulturowym środowisku biznesowym. </a:t>
            </a:r>
          </a:p>
          <a:p>
            <a:r>
              <a:rPr lang="pl-PL" dirty="0"/>
              <a:t>Kurs ustawicznego doskonalenia zawodowego (CPD) dla edukatorów dorosłych mający na celu wsparcie edukatorów, decydentów i interesariuszy we wdrażaniu tworzonych przez nich materiałów w grupie docelowej. 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C0AC011A-D660-2B3E-CC7D-3D142877B6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704" y="273070"/>
            <a:ext cx="2180211" cy="2252512"/>
          </a:xfrm>
          <a:prstGeom prst="rect">
            <a:avLst/>
          </a:prstGeom>
        </p:spPr>
      </p:pic>
      <p:grpSp>
        <p:nvGrpSpPr>
          <p:cNvPr id="5" name="Grupa 4">
            <a:extLst>
              <a:ext uri="{FF2B5EF4-FFF2-40B4-BE49-F238E27FC236}">
                <a16:creationId xmlns:a16="http://schemas.microsoft.com/office/drawing/2014/main" id="{C4B4F535-1A7F-B73A-1A62-B5005081DBF6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6" name="Obraz 5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8BE293E7-217F-EE97-3F13-247E2DA120B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15" name="Obraz 14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E23611F1-D928-8B5F-28CF-C8AA6E13D9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16" name="Obraz 15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F948E55F-3803-8362-1F1A-5D6DE3779CC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  <p:pic>
        <p:nvPicPr>
          <p:cNvPr id="3074" name="Picture 2">
            <a:extLst>
              <a:ext uri="{FF2B5EF4-FFF2-40B4-BE49-F238E27FC236}">
                <a16:creationId xmlns:a16="http://schemas.microsoft.com/office/drawing/2014/main" id="{0AE064E1-CF9E-35F1-7F77-45316E72AD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04" y="3512391"/>
            <a:ext cx="2180211" cy="311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23422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711A4E51-09AF-65E3-405D-3DEBCA7855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370" y="4052356"/>
            <a:ext cx="10972800" cy="317799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pl-PL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Opracowano szereg materiałów edukacyjnych, w postaci poradnika wideo oraz serii podcastów, wyjaśniających zarówno zasady, jak i funkcjonalność narzędzia oraz co oznaczają różne wymiary satysfakcji pracowników z pracy.</a:t>
            </a:r>
          </a:p>
          <a:p>
            <a:pPr marL="0" indent="0">
              <a:buNone/>
            </a:pPr>
            <a:r>
              <a:rPr lang="pl-PL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Strona internetowa jest dostępna we wszystkich językach narodowych partnerów projektu. </a:t>
            </a:r>
            <a:r>
              <a:rPr lang="pl-PL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hlinkClick r:id="rId2"/>
              </a:rPr>
              <a:t>http://www.employee-satisfaction.biz/</a:t>
            </a:r>
            <a:endParaRPr lang="pl-PL" sz="1800" dirty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pPr marL="0" indent="0">
              <a:buNone/>
            </a:pPr>
            <a:endParaRPr lang="pl-PL" sz="1800" dirty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pPr marL="0" indent="0">
              <a:buNone/>
            </a:pPr>
            <a:endParaRPr lang="pl-PL" sz="1800" dirty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077E167-533F-1947-7B16-156ED3A486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70" y="419994"/>
            <a:ext cx="2309075" cy="2385651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883DEA94-F594-56C9-2A5B-7B839B7225D2}"/>
              </a:ext>
            </a:extLst>
          </p:cNvPr>
          <p:cNvSpPr txBox="1"/>
          <p:nvPr/>
        </p:nvSpPr>
        <p:spPr>
          <a:xfrm>
            <a:off x="2913036" y="428927"/>
            <a:ext cx="1068914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>
              <a:defRPr sz="2400" b="1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SATISF'ACTION! Small companies care about employees</a:t>
            </a:r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70A58658-E592-F567-F1B5-B0B6DBEFD33F}"/>
              </a:ext>
            </a:extLst>
          </p:cNvPr>
          <p:cNvSpPr txBox="1"/>
          <p:nvPr/>
        </p:nvSpPr>
        <p:spPr>
          <a:xfrm>
            <a:off x="2887770" y="2875897"/>
            <a:ext cx="5215053" cy="109671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b="1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b="0" dirty="0"/>
              <a:t>ORANGE HILL Sp. z o.o. z Krakowa</a:t>
            </a:r>
            <a:r>
              <a:rPr lang="en-US" b="0" dirty="0"/>
              <a:t>​</a:t>
            </a:r>
          </a:p>
          <a:p>
            <a:r>
              <a:rPr lang="pl-PL" b="0" dirty="0"/>
              <a:t>Dofinansowanie: </a:t>
            </a:r>
            <a:r>
              <a:rPr lang="pl-PL" b="0" dirty="0">
                <a:solidFill>
                  <a:srgbClr val="217CC4"/>
                </a:solidFill>
              </a:rPr>
              <a:t>247 228,00 €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EB64D937-9736-E20F-84E4-AD978C2F4118}"/>
              </a:ext>
            </a:extLst>
          </p:cNvPr>
          <p:cNvSpPr txBox="1"/>
          <p:nvPr/>
        </p:nvSpPr>
        <p:spPr>
          <a:xfrm>
            <a:off x="2928248" y="115399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Cele projektu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7E2FFC2D-3D01-0B10-CEB9-12F302E32479}"/>
              </a:ext>
            </a:extLst>
          </p:cNvPr>
          <p:cNvSpPr txBox="1"/>
          <p:nvPr/>
        </p:nvSpPr>
        <p:spPr>
          <a:xfrm>
            <a:off x="449370" y="3523526"/>
            <a:ext cx="65502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Rezultaty: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D99E48AA-63E5-12AD-8D8C-245AF6FD99A6}"/>
              </a:ext>
            </a:extLst>
          </p:cNvPr>
          <p:cNvSpPr txBox="1"/>
          <p:nvPr/>
        </p:nvSpPr>
        <p:spPr>
          <a:xfrm>
            <a:off x="2913034" y="1652840"/>
            <a:ext cx="80570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Celem tego projektu było wyposażenie właścicieli i menedżerów małych firm </a:t>
            </a:r>
            <a:br>
              <a:rPr lang="pl-PL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</a:br>
            <a:r>
              <a:rPr lang="pl-PL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w internetowe narzędzie do badania satysfakcji pracowników. 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2C77A879-C8FC-18F1-C434-9FD05775651D}"/>
              </a:ext>
            </a:extLst>
          </p:cNvPr>
          <p:cNvSpPr txBox="1"/>
          <p:nvPr/>
        </p:nvSpPr>
        <p:spPr>
          <a:xfrm>
            <a:off x="2887770" y="238083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Koordynator:</a:t>
            </a:r>
          </a:p>
        </p:txBody>
      </p:sp>
    </p:spTree>
    <p:extLst>
      <p:ext uri="{BB962C8B-B14F-4D97-AF65-F5344CB8AC3E}">
        <p14:creationId xmlns:p14="http://schemas.microsoft.com/office/powerpoint/2010/main" val="12433075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4AE029C2-9492-7648-8673-66A11D83B4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420" y="430475"/>
            <a:ext cx="2096379" cy="2124330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7FBD4CB5-DD11-0075-844B-E63D94110909}"/>
              </a:ext>
            </a:extLst>
          </p:cNvPr>
          <p:cNvSpPr txBox="1"/>
          <p:nvPr/>
        </p:nvSpPr>
        <p:spPr>
          <a:xfrm>
            <a:off x="2793689" y="343464"/>
            <a:ext cx="85295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>
              <a:defRPr sz="2400" b="1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pl-PL" dirty="0"/>
              <a:t>Gamifikacja mediów i alfabetyzacja cyfrowa młodzieży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05751A6F-F73A-93A1-D069-9C122AC1693E}"/>
              </a:ext>
            </a:extLst>
          </p:cNvPr>
          <p:cNvSpPr txBox="1"/>
          <p:nvPr/>
        </p:nvSpPr>
        <p:spPr>
          <a:xfrm>
            <a:off x="356420" y="2764050"/>
            <a:ext cx="223577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 indent="0">
              <a:buFont typeface="Arial" panose="020B0604020202020204" pitchFamily="34" charset="0"/>
              <a:buNone/>
              <a:defRPr sz="1600" b="0" i="0" u="none" strike="noStrike">
                <a:solidFill>
                  <a:srgbClr val="000000"/>
                </a:solidFill>
                <a:effectLst/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pl-PL" dirty="0"/>
              <a:t>Grant: 127.497,68 €</a:t>
            </a:r>
          </a:p>
        </p:txBody>
      </p:sp>
      <p:grpSp>
        <p:nvGrpSpPr>
          <p:cNvPr id="16" name="Grupa 15">
            <a:extLst>
              <a:ext uri="{FF2B5EF4-FFF2-40B4-BE49-F238E27FC236}">
                <a16:creationId xmlns:a16="http://schemas.microsoft.com/office/drawing/2014/main" id="{F5242226-31B0-2CDB-CDFF-90C5539C78A7}"/>
              </a:ext>
            </a:extLst>
          </p:cNvPr>
          <p:cNvGrpSpPr/>
          <p:nvPr/>
        </p:nvGrpSpPr>
        <p:grpSpPr>
          <a:xfrm>
            <a:off x="2882659" y="1432123"/>
            <a:ext cx="8618647" cy="1446550"/>
            <a:chOff x="2793690" y="1605018"/>
            <a:chExt cx="8195889" cy="1446550"/>
          </a:xfrm>
        </p:grpSpPr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id="{1578CD2D-8C6A-82CA-E33F-0A58B89699A1}"/>
                </a:ext>
              </a:extLst>
            </p:cNvPr>
            <p:cNvSpPr txBox="1"/>
            <p:nvPr/>
          </p:nvSpPr>
          <p:spPr>
            <a:xfrm>
              <a:off x="2793690" y="1605018"/>
              <a:ext cx="609600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pl-PL" dirty="0">
                  <a:solidFill>
                    <a:srgbClr val="217CC4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Cele projektu</a:t>
              </a:r>
            </a:p>
          </p:txBody>
        </p:sp>
        <p:sp>
          <p:nvSpPr>
            <p:cNvPr id="13" name="pole tekstowe 12">
              <a:extLst>
                <a:ext uri="{FF2B5EF4-FFF2-40B4-BE49-F238E27FC236}">
                  <a16:creationId xmlns:a16="http://schemas.microsoft.com/office/drawing/2014/main" id="{5A4BED08-4E99-5AB1-B9EC-C8CBEE7E34D2}"/>
                </a:ext>
              </a:extLst>
            </p:cNvPr>
            <p:cNvSpPr txBox="1"/>
            <p:nvPr/>
          </p:nvSpPr>
          <p:spPr>
            <a:xfrm>
              <a:off x="2793690" y="1974350"/>
              <a:ext cx="8195889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pl-PL"/>
              </a:defPPr>
              <a:lvl1pPr marL="285750" indent="-285750">
                <a:buFont typeface="Arial" panose="020B0604020202020204" pitchFamily="34" charset="0"/>
                <a:buChar char="•"/>
                <a:defRPr sz="1600">
                  <a:solidFill>
                    <a:srgbClr val="000000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defRPr>
              </a:lvl1pPr>
            </a:lstStyle>
            <a:p>
              <a:pPr marL="0" indent="0">
                <a:buNone/>
              </a:pPr>
              <a:r>
                <a:rPr lang="pl-PL" b="0" i="0" u="none" strike="noStrike" dirty="0">
                  <a:solidFill>
                    <a:srgbClr val="000000"/>
                  </a:solidFill>
                  <a:effectLst/>
                  <a:latin typeface="Roboto Light" panose="02000000000000000000" pitchFamily="2" charset="0"/>
                  <a:ea typeface="Roboto Light" panose="02000000000000000000" pitchFamily="2" charset="0"/>
                  <a:cs typeface="Roboto Light" panose="02000000000000000000" pitchFamily="2" charset="0"/>
                </a:rPr>
                <a:t>Głównym celem projektu było wzmocnienie kompetencji cyfrowych młodzieży w zakresie rozumienia i uczenia się o fałszywych wiadomościach i mediach poprzez stworzenie dostępnego i niezawodnego narzędzia edukacyjnego wyposażonego w sztuczną inteligencję.</a:t>
              </a:r>
            </a:p>
          </p:txBody>
        </p:sp>
      </p:grpSp>
      <p:grpSp>
        <p:nvGrpSpPr>
          <p:cNvPr id="17" name="Grupa 16">
            <a:extLst>
              <a:ext uri="{FF2B5EF4-FFF2-40B4-BE49-F238E27FC236}">
                <a16:creationId xmlns:a16="http://schemas.microsoft.com/office/drawing/2014/main" id="{683EBD26-2C66-40FC-CE43-BD291D58D3B1}"/>
              </a:ext>
            </a:extLst>
          </p:cNvPr>
          <p:cNvGrpSpPr/>
          <p:nvPr/>
        </p:nvGrpSpPr>
        <p:grpSpPr>
          <a:xfrm>
            <a:off x="2874425" y="2699394"/>
            <a:ext cx="8732502" cy="949697"/>
            <a:chOff x="2793690" y="2946674"/>
            <a:chExt cx="8732502" cy="949697"/>
          </a:xfrm>
        </p:grpSpPr>
        <p:sp>
          <p:nvSpPr>
            <p:cNvPr id="11" name="pole tekstowe 10">
              <a:extLst>
                <a:ext uri="{FF2B5EF4-FFF2-40B4-BE49-F238E27FC236}">
                  <a16:creationId xmlns:a16="http://schemas.microsoft.com/office/drawing/2014/main" id="{16B8D763-38E3-EDD8-E9D6-DA72606D862A}"/>
                </a:ext>
              </a:extLst>
            </p:cNvPr>
            <p:cNvSpPr txBox="1"/>
            <p:nvPr/>
          </p:nvSpPr>
          <p:spPr>
            <a:xfrm>
              <a:off x="2793690" y="2946674"/>
              <a:ext cx="609600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pl-PL" dirty="0">
                  <a:solidFill>
                    <a:srgbClr val="217CC4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Konsorcjum projektowe</a:t>
              </a:r>
            </a:p>
          </p:txBody>
        </p:sp>
        <p:sp>
          <p:nvSpPr>
            <p:cNvPr id="14" name="pole tekstowe 13">
              <a:extLst>
                <a:ext uri="{FF2B5EF4-FFF2-40B4-BE49-F238E27FC236}">
                  <a16:creationId xmlns:a16="http://schemas.microsoft.com/office/drawing/2014/main" id="{394ABF02-3232-11F7-3382-23EA50CB1DEC}"/>
                </a:ext>
              </a:extLst>
            </p:cNvPr>
            <p:cNvSpPr txBox="1"/>
            <p:nvPr/>
          </p:nvSpPr>
          <p:spPr>
            <a:xfrm>
              <a:off x="2793690" y="3311596"/>
              <a:ext cx="8732502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pl-PL"/>
              </a:defPPr>
              <a:lvl1pPr indent="0">
                <a:buFont typeface="Arial" panose="020B0604020202020204" pitchFamily="34" charset="0"/>
                <a:buNone/>
                <a:defRPr sz="1600" b="0" i="0" u="none" strike="noStrike">
                  <a:solidFill>
                    <a:srgbClr val="000000"/>
                  </a:solidFill>
                  <a:effectLst/>
                  <a:latin typeface="Roboto Light" panose="02000000000000000000" pitchFamily="2" charset="0"/>
                  <a:ea typeface="Roboto Light" panose="02000000000000000000" pitchFamily="2" charset="0"/>
                  <a:cs typeface="Roboto Light" panose="02000000000000000000" pitchFamily="2" charset="0"/>
                </a:defRPr>
              </a:lvl1pPr>
            </a:lstStyle>
            <a:p>
              <a:r>
                <a:rPr lang="pl-PL" dirty="0"/>
                <a:t>Koordynator: University Of </a:t>
              </a:r>
              <a:r>
                <a:rPr lang="pl-PL" dirty="0" err="1"/>
                <a:t>Peloponnese</a:t>
              </a:r>
              <a:r>
                <a:rPr lang="pl-PL" dirty="0"/>
                <a:t>, Grecja</a:t>
              </a:r>
            </a:p>
            <a:p>
              <a:r>
                <a:rPr lang="pl-PL" dirty="0"/>
                <a:t>Kraje partnerskie: Bułgaria, Słowacja, Słowenia, Kosowo</a:t>
              </a:r>
            </a:p>
          </p:txBody>
        </p:sp>
      </p:grpSp>
      <p:grpSp>
        <p:nvGrpSpPr>
          <p:cNvPr id="18" name="Grupa 17">
            <a:extLst>
              <a:ext uri="{FF2B5EF4-FFF2-40B4-BE49-F238E27FC236}">
                <a16:creationId xmlns:a16="http://schemas.microsoft.com/office/drawing/2014/main" id="{21718387-6526-0CF6-1A90-2D0CEB462404}"/>
              </a:ext>
            </a:extLst>
          </p:cNvPr>
          <p:cNvGrpSpPr/>
          <p:nvPr/>
        </p:nvGrpSpPr>
        <p:grpSpPr>
          <a:xfrm>
            <a:off x="2882659" y="3712524"/>
            <a:ext cx="8351567" cy="2151006"/>
            <a:chOff x="2793689" y="4039030"/>
            <a:chExt cx="8351567" cy="2151006"/>
          </a:xfrm>
        </p:grpSpPr>
        <p:sp>
          <p:nvSpPr>
            <p:cNvPr id="12" name="pole tekstowe 11">
              <a:extLst>
                <a:ext uri="{FF2B5EF4-FFF2-40B4-BE49-F238E27FC236}">
                  <a16:creationId xmlns:a16="http://schemas.microsoft.com/office/drawing/2014/main" id="{185839DF-0616-DD8A-B46B-8A6A8766DB9A}"/>
                </a:ext>
              </a:extLst>
            </p:cNvPr>
            <p:cNvSpPr txBox="1"/>
            <p:nvPr/>
          </p:nvSpPr>
          <p:spPr>
            <a:xfrm>
              <a:off x="2793689" y="4039030"/>
              <a:ext cx="655022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pl-PL" dirty="0">
                  <a:solidFill>
                    <a:srgbClr val="217CC4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Rezultaty</a:t>
              </a:r>
            </a:p>
          </p:txBody>
        </p:sp>
        <p:sp>
          <p:nvSpPr>
            <p:cNvPr id="15" name="pole tekstowe 14">
              <a:extLst>
                <a:ext uri="{FF2B5EF4-FFF2-40B4-BE49-F238E27FC236}">
                  <a16:creationId xmlns:a16="http://schemas.microsoft.com/office/drawing/2014/main" id="{56213F02-3BF7-3032-B697-663DECD926BA}"/>
                </a:ext>
              </a:extLst>
            </p:cNvPr>
            <p:cNvSpPr txBox="1"/>
            <p:nvPr/>
          </p:nvSpPr>
          <p:spPr>
            <a:xfrm>
              <a:off x="2793689" y="4374154"/>
              <a:ext cx="8351567" cy="18158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pl-PL"/>
              </a:defPPr>
              <a:lvl1pPr indent="0">
                <a:buFont typeface="Arial" panose="020B0604020202020204" pitchFamily="34" charset="0"/>
                <a:buNone/>
                <a:defRPr sz="1600" b="0" i="0" u="none" strike="noStrike">
                  <a:solidFill>
                    <a:srgbClr val="000000"/>
                  </a:solidFill>
                  <a:effectLst/>
                  <a:latin typeface="Roboto Light" panose="02000000000000000000" pitchFamily="2" charset="0"/>
                  <a:ea typeface="Roboto Light" panose="02000000000000000000" pitchFamily="2" charset="0"/>
                  <a:cs typeface="Roboto Light" panose="02000000000000000000" pitchFamily="2" charset="0"/>
                </a:defRPr>
              </a:lvl1pPr>
            </a:lstStyle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l-PL" dirty="0">
                  <a:latin typeface="Roboto Light" panose="02000000000000000000" pitchFamily="2" charset="0"/>
                  <a:ea typeface="Roboto Light" panose="02000000000000000000" pitchFamily="2" charset="0"/>
                  <a:cs typeface="Roboto Light" panose="02000000000000000000" pitchFamily="2" charset="0"/>
                </a:rPr>
                <a:t>Platforma internetowa oraz program nauczania </a:t>
              </a:r>
              <a:r>
                <a:rPr lang="pl-PL" dirty="0" err="1">
                  <a:latin typeface="Roboto Light" panose="02000000000000000000" pitchFamily="2" charset="0"/>
                  <a:ea typeface="Roboto Light" panose="02000000000000000000" pitchFamily="2" charset="0"/>
                  <a:cs typeface="Roboto Light" panose="02000000000000000000" pitchFamily="2" charset="0"/>
                </a:rPr>
                <a:t>gaMEfy</a:t>
              </a:r>
              <a:r>
                <a:rPr lang="pl-PL" dirty="0">
                  <a:latin typeface="Roboto Light" panose="02000000000000000000" pitchFamily="2" charset="0"/>
                  <a:ea typeface="Roboto Light" panose="02000000000000000000" pitchFamily="2" charset="0"/>
                  <a:cs typeface="Roboto Light" panose="02000000000000000000" pitchFamily="2" charset="0"/>
                </a:rPr>
                <a:t> wraz z przewodnikiem dla trenera,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l-PL" dirty="0">
                  <a:latin typeface="Roboto Light" panose="02000000000000000000" pitchFamily="2" charset="0"/>
                  <a:ea typeface="Roboto Light" panose="02000000000000000000" pitchFamily="2" charset="0"/>
                  <a:cs typeface="Roboto Light" panose="02000000000000000000" pitchFamily="2" charset="0"/>
                </a:rPr>
                <a:t>Gra symulacyjna </a:t>
              </a:r>
              <a:r>
                <a:rPr lang="pl-PL" dirty="0" err="1">
                  <a:latin typeface="Roboto Light" panose="02000000000000000000" pitchFamily="2" charset="0"/>
                  <a:ea typeface="Roboto Light" panose="02000000000000000000" pitchFamily="2" charset="0"/>
                  <a:cs typeface="Roboto Light" panose="02000000000000000000" pitchFamily="2" charset="0"/>
                </a:rPr>
                <a:t>gaMEfy</a:t>
              </a:r>
              <a:r>
                <a:rPr lang="pl-PL" dirty="0">
                  <a:latin typeface="Roboto Light" panose="02000000000000000000" pitchFamily="2" charset="0"/>
                  <a:ea typeface="Roboto Light" panose="02000000000000000000" pitchFamily="2" charset="0"/>
                  <a:cs typeface="Roboto Light" panose="02000000000000000000" pitchFamily="2" charset="0"/>
                </a:rPr>
                <a:t> online,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l-PL" dirty="0">
                  <a:latin typeface="Roboto Light" panose="02000000000000000000" pitchFamily="2" charset="0"/>
                  <a:ea typeface="Roboto Light" panose="02000000000000000000" pitchFamily="2" charset="0"/>
                  <a:cs typeface="Roboto Light" panose="02000000000000000000" pitchFamily="2" charset="0"/>
                </a:rPr>
                <a:t>Wytyczne dotyczące możliwości uczenia się i obszarów doskonalenia w tej dziedzinie,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l-PL" dirty="0">
                  <a:latin typeface="Roboto Light" panose="02000000000000000000" pitchFamily="2" charset="0"/>
                  <a:ea typeface="Roboto Light" panose="02000000000000000000" pitchFamily="2" charset="0"/>
                  <a:cs typeface="Roboto Light" panose="02000000000000000000" pitchFamily="2" charset="0"/>
                </a:rPr>
                <a:t>7 filmów instruktażowych,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l-PL" dirty="0">
                  <a:latin typeface="Roboto Light" panose="02000000000000000000" pitchFamily="2" charset="0"/>
                  <a:ea typeface="Roboto Light" panose="02000000000000000000" pitchFamily="2" charset="0"/>
                  <a:cs typeface="Roboto Light" panose="02000000000000000000" pitchFamily="2" charset="0"/>
                </a:rPr>
                <a:t>Dotarto do ponad 20 000 członków personelu partnerskiego, grup docelowych i interesariuszy na szczeblu krajowym i europejskim.</a:t>
              </a:r>
            </a:p>
          </p:txBody>
        </p:sp>
      </p:grpSp>
      <p:grpSp>
        <p:nvGrpSpPr>
          <p:cNvPr id="2" name="Grupa 1">
            <a:extLst>
              <a:ext uri="{FF2B5EF4-FFF2-40B4-BE49-F238E27FC236}">
                <a16:creationId xmlns:a16="http://schemas.microsoft.com/office/drawing/2014/main" id="{A84E2763-6426-504D-E194-B9502F287418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3" name="Obraz 2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FE20C0AB-8B20-A8E4-6CFA-B6D5F750D1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5" name="Obraz 4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1602A3F1-1F5C-F7B0-1676-4FF9A3962C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6" name="Obraz 5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22374330-5888-FF0D-0C1C-3A695E53F09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B02E3D63-4BE0-33FB-BF33-FB8F5EFFA1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2844" y="934531"/>
            <a:ext cx="2931630" cy="818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48990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>
            <a:extLst>
              <a:ext uri="{FF2B5EF4-FFF2-40B4-BE49-F238E27FC236}">
                <a16:creationId xmlns:a16="http://schemas.microsoft.com/office/drawing/2014/main" id="{1BF7ACEF-F9AF-B5F9-79E1-12AA242A84F3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5" name="Obraz 4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85EDB412-C2E9-A990-1D1B-2181CFB906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6" name="Obraz 5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DA614E4D-E5EE-3070-711A-60DB1AE88B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7" name="Obraz 6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DB397951-FE0F-A2B1-B6A0-2C5B933EE31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  <p:sp>
        <p:nvSpPr>
          <p:cNvPr id="8" name="pole tekstowe 7">
            <a:extLst>
              <a:ext uri="{FF2B5EF4-FFF2-40B4-BE49-F238E27FC236}">
                <a16:creationId xmlns:a16="http://schemas.microsoft.com/office/drawing/2014/main" id="{36FB7FD6-8238-F748-F832-967756F30CE4}"/>
              </a:ext>
            </a:extLst>
          </p:cNvPr>
          <p:cNvSpPr txBox="1"/>
          <p:nvPr/>
        </p:nvSpPr>
        <p:spPr>
          <a:xfrm>
            <a:off x="659577" y="401047"/>
            <a:ext cx="10398244" cy="828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pl-PL" sz="2800" b="1" dirty="0" err="1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Mikropoświadczenie</a:t>
            </a:r>
            <a:r>
              <a:rPr lang="pl-PL" sz="2800" b="1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jako rezultat projektu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E08EECF-0A06-CD86-C55B-1F400D7AB546}"/>
              </a:ext>
            </a:extLst>
          </p:cNvPr>
          <p:cNvSpPr txBox="1"/>
          <p:nvPr/>
        </p:nvSpPr>
        <p:spPr>
          <a:xfrm>
            <a:off x="659577" y="1482640"/>
            <a:ext cx="5541198" cy="43499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</a:pPr>
            <a:r>
              <a:rPr lang="pl-PL" sz="1600" b="1" dirty="0">
                <a:solidFill>
                  <a:srgbClr val="217CC4"/>
                </a:solidFill>
              </a:rPr>
              <a:t>Elementy obowiązkowe </a:t>
            </a:r>
            <a:r>
              <a:rPr lang="pl-PL" sz="1600" b="1" dirty="0" err="1">
                <a:solidFill>
                  <a:srgbClr val="217CC4"/>
                </a:solidFill>
              </a:rPr>
              <a:t>mikropoświadczenia</a:t>
            </a:r>
            <a:r>
              <a:rPr lang="pl-PL" sz="1600" b="1" dirty="0">
                <a:solidFill>
                  <a:srgbClr val="217CC4"/>
                </a:solidFill>
              </a:rPr>
              <a:t>:</a:t>
            </a:r>
          </a:p>
          <a:p>
            <a:pPr marL="285750" indent="-2857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pl-PL" sz="1600" dirty="0"/>
              <a:t>Identyfikacja osoby uczącej się;</a:t>
            </a:r>
          </a:p>
          <a:p>
            <a:pPr marL="285750" indent="-2857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pl-PL" sz="1600" dirty="0"/>
              <a:t>Tytuł </a:t>
            </a:r>
            <a:r>
              <a:rPr lang="pl-PL" sz="1600" dirty="0" err="1"/>
              <a:t>mikropoświadczenia</a:t>
            </a:r>
            <a:r>
              <a:rPr lang="pl-PL" sz="1600" dirty="0"/>
              <a:t>;</a:t>
            </a:r>
          </a:p>
          <a:p>
            <a:pPr marL="285750" indent="-2857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pl-PL" sz="1600" dirty="0"/>
              <a:t>Kraj(e) emitenta;</a:t>
            </a:r>
          </a:p>
          <a:p>
            <a:pPr marL="285750" indent="-2857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pl-PL" sz="1600" dirty="0"/>
              <a:t>Organ(y) przyznający(e);</a:t>
            </a:r>
          </a:p>
          <a:p>
            <a:pPr marL="285750" indent="-2857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pl-PL" sz="1600" dirty="0"/>
              <a:t>Data wydania </a:t>
            </a:r>
            <a:r>
              <a:rPr lang="pl-PL" sz="1600" dirty="0" err="1"/>
              <a:t>mikropoświadczenia</a:t>
            </a:r>
            <a:r>
              <a:rPr lang="pl-PL" sz="1600" dirty="0"/>
              <a:t>;</a:t>
            </a:r>
          </a:p>
          <a:p>
            <a:pPr marL="285750" indent="-2857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pl-PL" sz="1600" dirty="0"/>
              <a:t>Wyniki nauki;</a:t>
            </a:r>
          </a:p>
          <a:p>
            <a:pPr marL="285750" indent="-2857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pl-PL" sz="1600" dirty="0"/>
              <a:t>Nominalny nakład pracy niezbędny do osiągnięcia efektów; uczenia się (np. ECTS dla szkolnictwa wyższego);</a:t>
            </a:r>
          </a:p>
          <a:p>
            <a:pPr marL="285750" indent="-2857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pl-PL" sz="1600" dirty="0"/>
              <a:t>Poziom i cykl opracowanego doświadczenia edukacyjnego (EQF, QF-EHEA), jeśli dotyczy;</a:t>
            </a:r>
          </a:p>
          <a:p>
            <a:pPr marL="285750" indent="-2857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pl-PL" sz="1600" dirty="0"/>
              <a:t>Forma oceny,</a:t>
            </a:r>
          </a:p>
          <a:p>
            <a:pPr marL="285750" indent="-2857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pl-PL" sz="1600" dirty="0"/>
              <a:t>Forma udziału w zajęciach edukacyjnych,</a:t>
            </a:r>
          </a:p>
          <a:p>
            <a:pPr marL="285750" indent="-2857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pl-PL" sz="1600" dirty="0"/>
              <a:t>Rodzaj gwarancji jakości stanowiącej podstawę </a:t>
            </a:r>
            <a:r>
              <a:rPr lang="pl-PL" sz="1600" dirty="0" err="1"/>
              <a:t>mikropoświadczenia</a:t>
            </a:r>
            <a:r>
              <a:rPr lang="pl-PL" sz="1600" dirty="0"/>
              <a:t>.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B8717B2A-DEE3-FC3C-3BA4-49C072A656A7}"/>
              </a:ext>
            </a:extLst>
          </p:cNvPr>
          <p:cNvSpPr txBox="1"/>
          <p:nvPr/>
        </p:nvSpPr>
        <p:spPr>
          <a:xfrm>
            <a:off x="6505891" y="1482640"/>
            <a:ext cx="4941123" cy="20723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</a:pPr>
            <a:r>
              <a:rPr lang="pl-PL" sz="1600" b="1" dirty="0">
                <a:solidFill>
                  <a:srgbClr val="217CC4"/>
                </a:solidFill>
              </a:rPr>
              <a:t>Opcjonalne elementy </a:t>
            </a:r>
            <a:r>
              <a:rPr lang="pl-PL" sz="1600" b="1" dirty="0" err="1">
                <a:solidFill>
                  <a:srgbClr val="217CC4"/>
                </a:solidFill>
              </a:rPr>
              <a:t>mikropoświadczenia</a:t>
            </a:r>
            <a:r>
              <a:rPr lang="pl-PL" sz="1600" b="1" dirty="0">
                <a:solidFill>
                  <a:srgbClr val="217CC4"/>
                </a:solidFill>
              </a:rPr>
              <a:t>:</a:t>
            </a:r>
          </a:p>
          <a:p>
            <a:pPr marL="285750" indent="-2857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pl-PL" sz="1600" dirty="0"/>
              <a:t>Wymagania wstępne obowiązujące do zapisania się </a:t>
            </a:r>
            <a:br>
              <a:rPr lang="pl-PL" sz="1600" dirty="0"/>
            </a:br>
            <a:r>
              <a:rPr lang="pl-PL" sz="1600" dirty="0"/>
              <a:t>na zajęcia edukacyjne;</a:t>
            </a:r>
          </a:p>
          <a:p>
            <a:pPr marL="285750" indent="-2857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pl-PL" sz="1600" dirty="0"/>
              <a:t>Nadzór i weryfikacja tożsamości podczas oceny;</a:t>
            </a:r>
          </a:p>
          <a:p>
            <a:pPr marL="285750" indent="-2857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pl-PL" sz="1600" dirty="0"/>
              <a:t>Osiągnięty stopień oceny;</a:t>
            </a:r>
          </a:p>
          <a:p>
            <a:pPr marL="285750" indent="-2857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pl-PL" sz="1600" dirty="0"/>
              <a:t>Możliwość integracji z innymi </a:t>
            </a:r>
            <a:r>
              <a:rPr lang="pl-PL" sz="1600" dirty="0" err="1"/>
              <a:t>mikropoświadczeniami</a:t>
            </a:r>
            <a:r>
              <a:rPr lang="pl-PL" sz="1600" dirty="0"/>
              <a:t>; </a:t>
            </a:r>
          </a:p>
          <a:p>
            <a:pPr marL="285750" indent="-2857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pl-PL" sz="1600" dirty="0"/>
              <a:t>Inne informacje;</a:t>
            </a:r>
          </a:p>
        </p:txBody>
      </p:sp>
    </p:spTree>
    <p:extLst>
      <p:ext uri="{BB962C8B-B14F-4D97-AF65-F5344CB8AC3E}">
        <p14:creationId xmlns:p14="http://schemas.microsoft.com/office/powerpoint/2010/main" val="71083942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Title 1"/>
          <p:cNvSpPr txBox="1">
            <a:spLocks noGrp="1"/>
          </p:cNvSpPr>
          <p:nvPr>
            <p:ph type="title"/>
          </p:nvPr>
        </p:nvSpPr>
        <p:spPr>
          <a:xfrm>
            <a:off x="287999" y="215999"/>
            <a:ext cx="8160003" cy="2880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dirty="0"/>
              <a:t>Una Europa University Partners</a:t>
            </a:r>
          </a:p>
        </p:txBody>
      </p:sp>
      <p:sp>
        <p:nvSpPr>
          <p:cNvPr id="434" name="Text Placeholder 2"/>
          <p:cNvSpPr txBox="1">
            <a:spLocks noGrp="1"/>
          </p:cNvSpPr>
          <p:nvPr>
            <p:ph type="body" sz="half" idx="1"/>
          </p:nvPr>
        </p:nvSpPr>
        <p:spPr>
          <a:xfrm>
            <a:off x="288000" y="1151998"/>
            <a:ext cx="5184000" cy="5147201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dirty="0"/>
              <a:t>Freie Universität Berlin</a:t>
            </a:r>
          </a:p>
          <a:p>
            <a:r>
              <a:rPr dirty="0"/>
              <a:t>Università di Bologna</a:t>
            </a:r>
            <a:endParaRPr lang="en-GB" dirty="0"/>
          </a:p>
          <a:p>
            <a:r>
              <a:rPr lang="en-GB" dirty="0"/>
              <a:t>University College Dublin</a:t>
            </a:r>
            <a:endParaRPr dirty="0"/>
          </a:p>
          <a:p>
            <a:r>
              <a:rPr dirty="0"/>
              <a:t>University of Edinburgh</a:t>
            </a:r>
          </a:p>
          <a:p>
            <a:r>
              <a:rPr dirty="0"/>
              <a:t>Helsingin Yliopisto</a:t>
            </a:r>
            <a:endParaRPr lang="en-GB" dirty="0"/>
          </a:p>
          <a:p>
            <a:r>
              <a:rPr lang="en-GB" dirty="0"/>
              <a:t>Universiteit Leiden</a:t>
            </a:r>
            <a:endParaRPr dirty="0"/>
          </a:p>
          <a:p>
            <a:r>
              <a:rPr dirty="0"/>
              <a:t>Uniwersytet Jagielloński</a:t>
            </a:r>
            <a:br>
              <a:rPr dirty="0"/>
            </a:br>
            <a:r>
              <a:rPr dirty="0"/>
              <a:t>w Krakowie</a:t>
            </a:r>
          </a:p>
          <a:p>
            <a:r>
              <a:rPr dirty="0"/>
              <a:t>KU Leuven</a:t>
            </a:r>
          </a:p>
          <a:p>
            <a:r>
              <a:rPr dirty="0"/>
              <a:t>Universidad </a:t>
            </a:r>
            <a:r>
              <a:rPr dirty="0" err="1"/>
              <a:t>Complutense</a:t>
            </a:r>
            <a:br>
              <a:rPr dirty="0"/>
            </a:br>
            <a:r>
              <a:rPr dirty="0"/>
              <a:t>de Madrid</a:t>
            </a:r>
          </a:p>
          <a:p>
            <a:r>
              <a:rPr dirty="0"/>
              <a:t>Université Paris 1</a:t>
            </a:r>
            <a:br>
              <a:rPr dirty="0"/>
            </a:br>
            <a:r>
              <a:rPr dirty="0"/>
              <a:t>Panthéon-Sorbonne</a:t>
            </a:r>
            <a:endParaRPr lang="en-GB" dirty="0"/>
          </a:p>
          <a:p>
            <a:r>
              <a:rPr lang="en-GB" dirty="0"/>
              <a:t>Universität Zürich</a:t>
            </a:r>
          </a:p>
        </p:txBody>
      </p:sp>
      <p:sp>
        <p:nvSpPr>
          <p:cNvPr id="435" name="Slide Number Placeholder 4"/>
          <p:cNvSpPr txBox="1">
            <a:spLocks noGrp="1"/>
          </p:cNvSpPr>
          <p:nvPr>
            <p:ph type="sldNum" sz="quarter" idx="2"/>
          </p:nvPr>
        </p:nvSpPr>
        <p:spPr>
          <a:xfrm>
            <a:off x="11734667" y="6432001"/>
            <a:ext cx="169335" cy="16933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19</a:t>
            </a:fld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75CBDA0-ADBF-43D3-D78E-A127135B30A4}"/>
              </a:ext>
            </a:extLst>
          </p:cNvPr>
          <p:cNvSpPr txBox="1"/>
          <p:nvPr/>
        </p:nvSpPr>
        <p:spPr>
          <a:xfrm>
            <a:off x="11522635" y="741083"/>
            <a:ext cx="65" cy="26667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0" tIns="0" rIns="0" bIns="0" numCol="1" spcCol="38100" rtlCol="0" anchor="t">
            <a:spAutoFit/>
          </a:bodyPr>
          <a:lstStyle/>
          <a:p>
            <a:pPr defTabSz="914377" hangingPunct="0"/>
            <a:endParaRPr lang="en-US" sz="1733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84465A18-D853-753D-0D2F-2A7A88EFC430}"/>
              </a:ext>
            </a:extLst>
          </p:cNvPr>
          <p:cNvSpPr txBox="1"/>
          <p:nvPr/>
        </p:nvSpPr>
        <p:spPr>
          <a:xfrm>
            <a:off x="5173771" y="1436956"/>
            <a:ext cx="644860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>
              <a:defRPr sz="2400" b="1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sz="3200" dirty="0"/>
              <a:t>Micro-credential in Sustainability</a:t>
            </a:r>
            <a:endParaRPr lang="pl-PL" sz="3200" dirty="0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4">
            <a:extLst>
              <a:ext uri="{FF2B5EF4-FFF2-40B4-BE49-F238E27FC236}">
                <a16:creationId xmlns:a16="http://schemas.microsoft.com/office/drawing/2014/main" id="{C28609E6-E364-23D5-BDD2-74CB2E7C5E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36" t="-1" b="19353"/>
          <a:stretch/>
        </p:blipFill>
        <p:spPr>
          <a:xfrm>
            <a:off x="7667538" y="0"/>
            <a:ext cx="4524462" cy="5836995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85668C74-0CC2-1EED-2F69-9B08072B1BEE}"/>
              </a:ext>
            </a:extLst>
          </p:cNvPr>
          <p:cNvSpPr txBox="1"/>
          <p:nvPr/>
        </p:nvSpPr>
        <p:spPr>
          <a:xfrm>
            <a:off x="746621" y="1746381"/>
            <a:ext cx="6645492" cy="2209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ü"/>
              <a:defRPr sz="16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pPr algn="l"/>
            <a:r>
              <a:rPr lang="pl-PL" dirty="0"/>
              <a:t>Projekty edukacyjne ściśle powiązane z priorytetami,</a:t>
            </a:r>
          </a:p>
          <a:p>
            <a:pPr marL="0" indent="0">
              <a:buNone/>
            </a:pPr>
            <a:endParaRPr lang="pl-PL" dirty="0"/>
          </a:p>
          <a:p>
            <a:pPr algn="l"/>
            <a:r>
              <a:rPr lang="pl-PL" dirty="0"/>
              <a:t>Wspierają umiędzynarodowienie poprzez umożliwienie współpracy </a:t>
            </a:r>
            <a:br>
              <a:rPr lang="pl-PL" dirty="0"/>
            </a:br>
            <a:r>
              <a:rPr lang="pl-PL" dirty="0"/>
              <a:t>z uczelniami i innymi instytucjami z różnych krajów.</a:t>
            </a:r>
          </a:p>
          <a:p>
            <a:pPr marL="0" indent="0">
              <a:buNone/>
            </a:pPr>
            <a:endParaRPr lang="pl-PL" dirty="0"/>
          </a:p>
          <a:p>
            <a:pPr algn="l"/>
            <a:r>
              <a:rPr lang="pl-PL" dirty="0"/>
              <a:t>Mają na celu opracowywanie, przekazywanie lub wdrażania innowacyjnych praktyk, a także promują współpracę, wzajemne uczenie się i wymianę doświadczeń na szczeblu europejskim.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86F43C56-E7DA-38DC-99C5-E725801D2859}"/>
              </a:ext>
            </a:extLst>
          </p:cNvPr>
          <p:cNvSpPr txBox="1"/>
          <p:nvPr/>
        </p:nvSpPr>
        <p:spPr>
          <a:xfrm>
            <a:off x="746620" y="846034"/>
            <a:ext cx="4785285" cy="42473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pl-PL" dirty="0"/>
              <a:t>Partnerstwa na rzecz współpracy</a:t>
            </a:r>
          </a:p>
        </p:txBody>
      </p:sp>
      <p:grpSp>
        <p:nvGrpSpPr>
          <p:cNvPr id="7" name="Grupa 6">
            <a:extLst>
              <a:ext uri="{FF2B5EF4-FFF2-40B4-BE49-F238E27FC236}">
                <a16:creationId xmlns:a16="http://schemas.microsoft.com/office/drawing/2014/main" id="{E3C95868-2E05-EBE8-1E3A-2FF60E18861A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8" name="Obraz 7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E3C0C64A-9354-7CF2-21FA-134C95C5F0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9" name="Obraz 8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7D480D09-3E94-31FD-CB9D-F7F5790378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10" name="Obraz 9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BF03EC65-D646-96CE-6D19-6C1EF5CD610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63364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id="{883DEA94-F594-56C9-2A5B-7B839B7225D2}"/>
              </a:ext>
            </a:extLst>
          </p:cNvPr>
          <p:cNvSpPr txBox="1"/>
          <p:nvPr/>
        </p:nvSpPr>
        <p:spPr>
          <a:xfrm>
            <a:off x="2887770" y="428927"/>
            <a:ext cx="106891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>
              <a:defRPr sz="2400" b="1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Micro-credential in Sustainability</a:t>
            </a:r>
            <a:endParaRPr lang="pl-PL" dirty="0"/>
          </a:p>
        </p:txBody>
      </p:sp>
      <p:pic>
        <p:nvPicPr>
          <p:cNvPr id="11" name="Obraz 10" descr="Obraz zawierający krąg, tekst, biały, design&#10;&#10;Opis wygenerowany automatycznie">
            <a:extLst>
              <a:ext uri="{FF2B5EF4-FFF2-40B4-BE49-F238E27FC236}">
                <a16:creationId xmlns:a16="http://schemas.microsoft.com/office/drawing/2014/main" id="{DA879049-91C1-087A-5A05-1DD8342D46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70" y="509727"/>
            <a:ext cx="1779491" cy="1830334"/>
          </a:xfrm>
          <a:prstGeom prst="rect">
            <a:avLst/>
          </a:prstGeom>
        </p:spPr>
      </p:pic>
      <p:sp>
        <p:nvSpPr>
          <p:cNvPr id="13" name="Symbol zastępczy zawartości 1">
            <a:extLst>
              <a:ext uri="{FF2B5EF4-FFF2-40B4-BE49-F238E27FC236}">
                <a16:creationId xmlns:a16="http://schemas.microsoft.com/office/drawing/2014/main" id="{729DC16E-2FEB-DBB1-1056-A424BCC4B9CC}"/>
              </a:ext>
            </a:extLst>
          </p:cNvPr>
          <p:cNvSpPr txBox="1">
            <a:spLocks/>
          </p:cNvSpPr>
          <p:nvPr/>
        </p:nvSpPr>
        <p:spPr>
          <a:xfrm>
            <a:off x="3072257" y="5473169"/>
            <a:ext cx="9207784" cy="4616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800" dirty="0">
                <a:solidFill>
                  <a:srgbClr val="0563C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https://www.una-europa.eu/study/microcredential-sustainability/courses#content</a:t>
            </a:r>
            <a:endParaRPr lang="pl-PL" sz="1800" dirty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3EDB14DF-C365-4F94-2667-EB2535167E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565" y="6046969"/>
            <a:ext cx="10412870" cy="481626"/>
          </a:xfrm>
          <a:prstGeom prst="rect">
            <a:avLst/>
          </a:prstGeom>
        </p:spPr>
      </p:pic>
      <p:pic>
        <p:nvPicPr>
          <p:cNvPr id="19" name="Symbol zastępczy zawartości 18">
            <a:extLst>
              <a:ext uri="{FF2B5EF4-FFF2-40B4-BE49-F238E27FC236}">
                <a16:creationId xmlns:a16="http://schemas.microsoft.com/office/drawing/2014/main" id="{77D3A4A7-1108-76DC-B8E3-0241E0FAFF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2765965" y="2100167"/>
            <a:ext cx="4910184" cy="3039097"/>
          </a:xfr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B8376251-22E7-B1D4-C466-86EAF9B12D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6045" y="189148"/>
            <a:ext cx="3930852" cy="2654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5442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3B899B7-EFF2-0E1B-0A10-BC3A08EF49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0357974"/>
              </p:ext>
            </p:extLst>
          </p:nvPr>
        </p:nvGraphicFramePr>
        <p:xfrm>
          <a:off x="415165" y="1467342"/>
          <a:ext cx="11361669" cy="32556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pole tekstowe 3">
            <a:extLst>
              <a:ext uri="{FF2B5EF4-FFF2-40B4-BE49-F238E27FC236}">
                <a16:creationId xmlns:a16="http://schemas.microsoft.com/office/drawing/2014/main" id="{BD5EA210-CBC6-03CD-2DBE-E78BA815BA74}"/>
              </a:ext>
            </a:extLst>
          </p:cNvPr>
          <p:cNvSpPr txBox="1"/>
          <p:nvPr/>
        </p:nvSpPr>
        <p:spPr>
          <a:xfrm>
            <a:off x="415165" y="-40599"/>
            <a:ext cx="11361669" cy="828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pl-PL" sz="2800" b="1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Symulacja projektu na potrzeby opracowania </a:t>
            </a:r>
            <a:r>
              <a:rPr lang="pl-PL" sz="2800" b="1" dirty="0" err="1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mikropoświadczeń</a:t>
            </a:r>
            <a:endParaRPr lang="pl-PL" sz="2800" b="1" dirty="0">
              <a:solidFill>
                <a:srgbClr val="217CC4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8A24E206-CF6F-5BF6-507C-349ECF5CDF95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6" name="Obraz 5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5E3586B1-194D-87D2-3A64-B42374C48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7" name="Obraz 6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57036A3B-9CF2-FBD9-C579-0B7F3352FE0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8" name="Obraz 7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CB83BE3D-5E2B-D3A0-2AB3-365C2EE9AA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183338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>
            <a:extLst>
              <a:ext uri="{FF2B5EF4-FFF2-40B4-BE49-F238E27FC236}">
                <a16:creationId xmlns:a16="http://schemas.microsoft.com/office/drawing/2014/main" id="{1BF7ACEF-F9AF-B5F9-79E1-12AA242A84F3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5" name="Obraz 4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85EDB412-C2E9-A990-1D1B-2181CFB906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6" name="Obraz 5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DA614E4D-E5EE-3070-711A-60DB1AE88B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7" name="Obraz 6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DB397951-FE0F-A2B1-B6A0-2C5B933EE3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  <p:sp>
        <p:nvSpPr>
          <p:cNvPr id="8" name="pole tekstowe 7">
            <a:extLst>
              <a:ext uri="{FF2B5EF4-FFF2-40B4-BE49-F238E27FC236}">
                <a16:creationId xmlns:a16="http://schemas.microsoft.com/office/drawing/2014/main" id="{36FB7FD6-8238-F748-F832-967756F30CE4}"/>
              </a:ext>
            </a:extLst>
          </p:cNvPr>
          <p:cNvSpPr txBox="1"/>
          <p:nvPr/>
        </p:nvSpPr>
        <p:spPr>
          <a:xfrm>
            <a:off x="659576" y="496297"/>
            <a:ext cx="11532423" cy="828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pl-PL" sz="2800" b="1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10 cech </a:t>
            </a:r>
            <a:r>
              <a:rPr lang="pl-PL" sz="2800" b="1" dirty="0" err="1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mikropoświadczeń</a:t>
            </a:r>
            <a:r>
              <a:rPr lang="pl-PL" sz="2800" b="1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jako element ewaluacji projektu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E9B25E0A-2709-2B75-73ED-20620B3B02FD}"/>
              </a:ext>
            </a:extLst>
          </p:cNvPr>
          <p:cNvSpPr txBox="1"/>
          <p:nvPr/>
        </p:nvSpPr>
        <p:spPr>
          <a:xfrm>
            <a:off x="659576" y="1526688"/>
            <a:ext cx="6499371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rgbClr val="217CC4"/>
                </a:solidFill>
              </a:rPr>
              <a:t>Europejskie zasady projektowania i trwałości </a:t>
            </a:r>
            <a:r>
              <a:rPr lang="pl-PL" b="1" dirty="0" err="1">
                <a:solidFill>
                  <a:srgbClr val="217CC4"/>
                </a:solidFill>
              </a:rPr>
              <a:t>mikropoświadczeń</a:t>
            </a:r>
            <a:r>
              <a:rPr lang="pl-PL" b="1" dirty="0">
                <a:solidFill>
                  <a:srgbClr val="217CC4"/>
                </a:solidFill>
              </a:rPr>
              <a:t>:</a:t>
            </a:r>
          </a:p>
          <a:p>
            <a:endParaRPr lang="pl-PL" b="1" dirty="0">
              <a:solidFill>
                <a:srgbClr val="217CC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Jakość,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Przejrzystość,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Adekwatność,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Prawidłowa ocena,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Ścieżki uczenia się,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Rozpoznawalność,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Przenośność,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Koncentracja na osobie uczącej się,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Autentyczność,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Informacja i przewodnictwo.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41765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7F155A3-6A94-83A7-E0DC-58FDC9524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5953"/>
            <a:ext cx="10515600" cy="424732"/>
          </a:xfr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/>
            <a:r>
              <a:rPr lang="pl-PL" sz="2400" b="1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Aby dowiedzieć się więcej </a:t>
            </a:r>
            <a:r>
              <a:rPr lang="pl-PL" sz="2400" b="1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 Erasmus+…</a:t>
            </a:r>
            <a:endParaRPr lang="pl-PL" sz="2400" b="1" dirty="0">
              <a:solidFill>
                <a:srgbClr val="217CC4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6AA2968-03F3-233D-3B1C-86D22F731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46884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600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Jak złożyć wniosek o projekt:</a:t>
            </a:r>
          </a:p>
          <a:p>
            <a:r>
              <a:rPr lang="pl-PL" sz="1600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hlinkClick r:id="rId2"/>
              </a:rPr>
              <a:t>https://erasmusplus.org.pl/jak-zlozyc-wniosek-o-projekt</a:t>
            </a:r>
            <a:r>
              <a:rPr lang="pl-PL" sz="1600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</a:p>
          <a:p>
            <a:pPr marL="0" indent="0">
              <a:buNone/>
            </a:pPr>
            <a:endParaRPr lang="pl-PL" sz="1600" dirty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pPr marL="0" indent="0">
              <a:buNone/>
            </a:pPr>
            <a:r>
              <a:rPr lang="pl-PL" sz="16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Instrukcja na temat nowego modelu finansowania w projektach Akcji 2. (</a:t>
            </a:r>
            <a:r>
              <a:rPr lang="pl-PL" sz="1600" dirty="0" err="1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j.ang</a:t>
            </a:r>
            <a:r>
              <a:rPr lang="pl-PL" sz="16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)</a:t>
            </a:r>
          </a:p>
          <a:p>
            <a:r>
              <a:rPr lang="pl-PL" sz="16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hlinkClick r:id="rId3"/>
              </a:rPr>
              <a:t>https://erasmusplus.org.pl/brepo/panel_repo_files/2022/02/10/28fowp/handbook-on-the-lump-sum-funding-model-key-action-.pdf</a:t>
            </a:r>
            <a:endParaRPr lang="pl-PL" sz="1600" dirty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pPr marL="0" indent="0">
              <a:buNone/>
            </a:pPr>
            <a:endParaRPr lang="pl-PL" sz="1600" dirty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pPr marL="0" indent="0">
              <a:buNone/>
            </a:pPr>
            <a:r>
              <a:rPr lang="pl-PL" sz="16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Gdzie szukać informacji?</a:t>
            </a:r>
          </a:p>
          <a:p>
            <a:r>
              <a:rPr lang="pl-PL" sz="16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hlinkClick r:id="rId4"/>
              </a:rPr>
              <a:t>https://webgate.ec.europa.eu/erasmus-esc/index/</a:t>
            </a:r>
            <a:endParaRPr lang="pl-PL" sz="1600" dirty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pPr marL="0" indent="0">
              <a:buNone/>
            </a:pPr>
            <a:endParaRPr lang="pl-PL" sz="1600" dirty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pPr marL="0" indent="0">
              <a:buNone/>
            </a:pPr>
            <a:r>
              <a:rPr lang="pl-PL" sz="16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Formularze online:</a:t>
            </a:r>
          </a:p>
          <a:p>
            <a:r>
              <a:rPr lang="pl-PL" sz="16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hlinkClick r:id="rId5"/>
              </a:rPr>
              <a:t>Open </a:t>
            </a:r>
            <a:r>
              <a:rPr lang="pl-PL" sz="1600" dirty="0" err="1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hlinkClick r:id="rId5"/>
              </a:rPr>
              <a:t>Calls</a:t>
            </a:r>
            <a:r>
              <a:rPr lang="pl-PL" sz="16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hlinkClick r:id="rId5"/>
              </a:rPr>
              <a:t> - </a:t>
            </a:r>
            <a:r>
              <a:rPr lang="pl-PL" sz="1600" dirty="0" err="1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hlinkClick r:id="rId5"/>
              </a:rPr>
              <a:t>Higher</a:t>
            </a:r>
            <a:r>
              <a:rPr lang="pl-PL" sz="16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hlinkClick r:id="rId5"/>
              </a:rPr>
              <a:t> </a:t>
            </a:r>
            <a:r>
              <a:rPr lang="pl-PL" sz="1600" dirty="0" err="1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hlinkClick r:id="rId5"/>
              </a:rPr>
              <a:t>Education</a:t>
            </a:r>
            <a:r>
              <a:rPr lang="pl-PL" sz="16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hlinkClick r:id="rId5"/>
              </a:rPr>
              <a:t> | Erasmus+ and European Solidarity Corps </a:t>
            </a:r>
            <a:r>
              <a:rPr lang="pl-PL" sz="1600" dirty="0" err="1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hlinkClick r:id="rId5"/>
              </a:rPr>
              <a:t>programmes</a:t>
            </a:r>
            <a:r>
              <a:rPr lang="pl-PL" sz="16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hlinkClick r:id="rId5"/>
              </a:rPr>
              <a:t> (europa.eu)</a:t>
            </a:r>
            <a:endParaRPr lang="pl-PL" sz="1600" dirty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grpSp>
        <p:nvGrpSpPr>
          <p:cNvPr id="4" name="Grupa 3">
            <a:extLst>
              <a:ext uri="{FF2B5EF4-FFF2-40B4-BE49-F238E27FC236}">
                <a16:creationId xmlns:a16="http://schemas.microsoft.com/office/drawing/2014/main" id="{A7E7048C-8044-EF47-C45F-BB22352B0BA0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5" name="Obraz 4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1F599E5A-FF6C-3971-942C-543EDEF4D6C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6" name="Obraz 5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66E3460E-8C13-8C9C-8AB6-22976B98670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7" name="Obraz 6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81D9B941-4750-9CED-0F81-E13FD75CC2E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594611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raz 18">
            <a:extLst>
              <a:ext uri="{FF2B5EF4-FFF2-40B4-BE49-F238E27FC236}">
                <a16:creationId xmlns:a16="http://schemas.microsoft.com/office/drawing/2014/main" id="{0F7B08E8-6516-5953-5271-C2E8F25862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439" y="2548728"/>
            <a:ext cx="4449857" cy="3056771"/>
          </a:xfrm>
          <a:prstGeom prst="rect">
            <a:avLst/>
          </a:prstGeom>
        </p:spPr>
      </p:pic>
      <p:sp>
        <p:nvSpPr>
          <p:cNvPr id="21506" name="Tytuł 1">
            <a:extLst>
              <a:ext uri="{FF2B5EF4-FFF2-40B4-BE49-F238E27FC236}">
                <a16:creationId xmlns:a16="http://schemas.microsoft.com/office/drawing/2014/main" id="{82C769F5-D06C-439A-87BC-2BC7D0B99B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43339" y="0"/>
            <a:ext cx="12023936" cy="95461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  <a:normAutofit fontScale="90000"/>
          </a:bodyPr>
          <a:lstStyle/>
          <a:p>
            <a:br>
              <a:rPr lang="pl-PL" altLang="pl-PL" sz="4800">
                <a:latin typeface="Roboto Light" panose="02000000000000000000" pitchFamily="2" charset="0"/>
                <a:ea typeface="Roboto Light" panose="02000000000000000000" pitchFamily="2" charset="0"/>
              </a:rPr>
            </a:br>
            <a:endParaRPr lang="pl-PL" altLang="pl-PL" sz="480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38FB4677-D308-ADDF-3BAB-459D375C6508}"/>
              </a:ext>
            </a:extLst>
          </p:cNvPr>
          <p:cNvSpPr/>
          <p:nvPr/>
        </p:nvSpPr>
        <p:spPr bwMode="auto">
          <a:xfrm>
            <a:off x="891453" y="708390"/>
            <a:ext cx="8050639" cy="42473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pl-PL" sz="2400" b="1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rPr>
              <a:t>Skąd czerpać wiedzę? </a:t>
            </a:r>
          </a:p>
        </p:txBody>
      </p:sp>
      <p:grpSp>
        <p:nvGrpSpPr>
          <p:cNvPr id="10" name="Grupa 9">
            <a:extLst>
              <a:ext uri="{FF2B5EF4-FFF2-40B4-BE49-F238E27FC236}">
                <a16:creationId xmlns:a16="http://schemas.microsoft.com/office/drawing/2014/main" id="{8E480778-EC8E-7E03-CCC9-F2BBFAE4DA95}"/>
              </a:ext>
            </a:extLst>
          </p:cNvPr>
          <p:cNvGrpSpPr/>
          <p:nvPr/>
        </p:nvGrpSpPr>
        <p:grpSpPr>
          <a:xfrm>
            <a:off x="4229698" y="1634986"/>
            <a:ext cx="1972483" cy="1972483"/>
            <a:chOff x="-16194" y="390007"/>
            <a:chExt cx="1125626" cy="1125626"/>
          </a:xfrm>
          <a:scene3d>
            <a:camera prst="orthographicFront"/>
            <a:lightRig rig="flat" dir="t"/>
          </a:scene3d>
        </p:grpSpPr>
        <p:sp>
          <p:nvSpPr>
            <p:cNvPr id="11" name="Owal 10">
              <a:extLst>
                <a:ext uri="{FF2B5EF4-FFF2-40B4-BE49-F238E27FC236}">
                  <a16:creationId xmlns:a16="http://schemas.microsoft.com/office/drawing/2014/main" id="{1DBE539D-2A5A-BF40-6701-C2D6228E312B}"/>
                </a:ext>
              </a:extLst>
            </p:cNvPr>
            <p:cNvSpPr/>
            <p:nvPr/>
          </p:nvSpPr>
          <p:spPr>
            <a:xfrm>
              <a:off x="-16194" y="390007"/>
              <a:ext cx="1125626" cy="1125626"/>
            </a:xfrm>
            <a:prstGeom prst="ellipse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12" name="Owal 4">
              <a:hlinkClick r:id="rId3"/>
              <a:extLst>
                <a:ext uri="{FF2B5EF4-FFF2-40B4-BE49-F238E27FC236}">
                  <a16:creationId xmlns:a16="http://schemas.microsoft.com/office/drawing/2014/main" id="{6A0A1493-5616-1CA3-C361-0DE691FA6FC8}"/>
                </a:ext>
              </a:extLst>
            </p:cNvPr>
            <p:cNvSpPr txBox="1"/>
            <p:nvPr/>
          </p:nvSpPr>
          <p:spPr>
            <a:xfrm>
              <a:off x="136164" y="515962"/>
              <a:ext cx="860336" cy="79593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592652">
                <a:lnSpc>
                  <a:spcPct val="90000"/>
                </a:lnSpc>
                <a:spcAft>
                  <a:spcPct val="35000"/>
                </a:spcAft>
              </a:pPr>
              <a:r>
                <a:rPr lang="pl-PL" sz="1467" dirty="0"/>
                <a:t>Czytelnia FRSE </a:t>
              </a:r>
              <a:br>
                <a:rPr lang="pl-PL" sz="1467" dirty="0"/>
              </a:br>
              <a:r>
                <a:rPr lang="pl-PL" sz="1467" dirty="0"/>
                <a:t>-  publikacje i podręczniki on-line</a:t>
              </a:r>
            </a:p>
          </p:txBody>
        </p:sp>
      </p:grpSp>
      <p:grpSp>
        <p:nvGrpSpPr>
          <p:cNvPr id="3" name="Grupa 2">
            <a:extLst>
              <a:ext uri="{FF2B5EF4-FFF2-40B4-BE49-F238E27FC236}">
                <a16:creationId xmlns:a16="http://schemas.microsoft.com/office/drawing/2014/main" id="{B8A95126-62FA-C161-A82E-643B7FB82401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5" name="Obraz 4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2237DB70-4636-3D67-FEA4-61CBD7AFFD7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6" name="Obraz 5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89B85E2C-0257-425C-12A1-498F5BA40FC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8" name="Obraz 7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244B0C97-C947-B4F3-5F69-F0351A2EFEF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  <p:pic>
        <p:nvPicPr>
          <p:cNvPr id="20" name="Obraz 19">
            <a:extLst>
              <a:ext uri="{FF2B5EF4-FFF2-40B4-BE49-F238E27FC236}">
                <a16:creationId xmlns:a16="http://schemas.microsoft.com/office/drawing/2014/main" id="{739F9B15-8D9C-554D-70D9-BB1214B674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22687" y="727492"/>
            <a:ext cx="3513735" cy="4878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9706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F4AF6C3F-E9EB-788F-9FE9-23770E6AA8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1757" y="1921441"/>
            <a:ext cx="6793678" cy="3896838"/>
          </a:xfrm>
          <a:prstGeom prst="rect">
            <a:avLst/>
          </a:prstGeom>
        </p:spPr>
      </p:pic>
      <p:grpSp>
        <p:nvGrpSpPr>
          <p:cNvPr id="5" name="Grupa 4">
            <a:extLst>
              <a:ext uri="{FF2B5EF4-FFF2-40B4-BE49-F238E27FC236}">
                <a16:creationId xmlns:a16="http://schemas.microsoft.com/office/drawing/2014/main" id="{7525923B-3674-12C9-4178-A70DDBB94DF7}"/>
              </a:ext>
            </a:extLst>
          </p:cNvPr>
          <p:cNvGrpSpPr/>
          <p:nvPr/>
        </p:nvGrpSpPr>
        <p:grpSpPr>
          <a:xfrm>
            <a:off x="7856167" y="1041682"/>
            <a:ext cx="1972483" cy="1972483"/>
            <a:chOff x="1055" y="450391"/>
            <a:chExt cx="1125626" cy="1125626"/>
          </a:xfrm>
          <a:scene3d>
            <a:camera prst="orthographicFront"/>
            <a:lightRig rig="flat" dir="t"/>
          </a:scene3d>
        </p:grpSpPr>
        <p:sp>
          <p:nvSpPr>
            <p:cNvPr id="6" name="Owal 5">
              <a:extLst>
                <a:ext uri="{FF2B5EF4-FFF2-40B4-BE49-F238E27FC236}">
                  <a16:creationId xmlns:a16="http://schemas.microsoft.com/office/drawing/2014/main" id="{6C3CD0FC-8BA8-3BAE-0531-FF170DFD7C92}"/>
                </a:ext>
              </a:extLst>
            </p:cNvPr>
            <p:cNvSpPr/>
            <p:nvPr/>
          </p:nvSpPr>
          <p:spPr>
            <a:xfrm>
              <a:off x="1055" y="450391"/>
              <a:ext cx="1125626" cy="1125626"/>
            </a:xfrm>
            <a:prstGeom prst="ellipse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7" name="Owal 4">
              <a:hlinkClick r:id="rId3"/>
              <a:extLst>
                <a:ext uri="{FF2B5EF4-FFF2-40B4-BE49-F238E27FC236}">
                  <a16:creationId xmlns:a16="http://schemas.microsoft.com/office/drawing/2014/main" id="{3A911B53-7B96-D2CE-06E5-1AA6FFC822F2}"/>
                </a:ext>
              </a:extLst>
            </p:cNvPr>
            <p:cNvSpPr txBox="1"/>
            <p:nvPr/>
          </p:nvSpPr>
          <p:spPr>
            <a:xfrm>
              <a:off x="80372" y="607739"/>
              <a:ext cx="920020" cy="79593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592652">
                <a:lnSpc>
                  <a:spcPct val="90000"/>
                </a:lnSpc>
                <a:spcAft>
                  <a:spcPct val="35000"/>
                </a:spcAft>
              </a:pPr>
              <a:r>
                <a:rPr lang="pl-PL" sz="1467" dirty="0"/>
                <a:t>Platforma rezultatów Erasmus+</a:t>
              </a:r>
            </a:p>
          </p:txBody>
        </p:sp>
      </p:grpSp>
      <p:sp>
        <p:nvSpPr>
          <p:cNvPr id="11" name="Prostokąt 10">
            <a:extLst>
              <a:ext uri="{FF2B5EF4-FFF2-40B4-BE49-F238E27FC236}">
                <a16:creationId xmlns:a16="http://schemas.microsoft.com/office/drawing/2014/main" id="{A92A7F11-AA90-C119-2FE1-FEF872571C5D}"/>
              </a:ext>
            </a:extLst>
          </p:cNvPr>
          <p:cNvSpPr/>
          <p:nvPr/>
        </p:nvSpPr>
        <p:spPr bwMode="auto">
          <a:xfrm>
            <a:off x="1393977" y="967180"/>
            <a:ext cx="8050639" cy="42473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pl-PL" sz="2400" b="1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rPr>
              <a:t>Skąd czerpać inspiracje?</a:t>
            </a:r>
          </a:p>
        </p:txBody>
      </p:sp>
    </p:spTree>
    <p:extLst>
      <p:ext uri="{BB962C8B-B14F-4D97-AF65-F5344CB8AC3E}">
        <p14:creationId xmlns:p14="http://schemas.microsoft.com/office/powerpoint/2010/main" val="15113779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tekstu 2">
            <a:extLst>
              <a:ext uri="{FF2B5EF4-FFF2-40B4-BE49-F238E27FC236}">
                <a16:creationId xmlns:a16="http://schemas.microsoft.com/office/drawing/2014/main" id="{D29CC4F9-AF2A-46A8-9A66-2CFD2E0313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0225" y="1597265"/>
            <a:ext cx="7213533" cy="3663950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defRPr/>
            </a:pPr>
            <a:r>
              <a:rPr lang="pl-PL" sz="1800" b="1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Bartosz Stawiarz</a:t>
            </a:r>
          </a:p>
          <a:p>
            <a:pPr>
              <a:defRPr/>
            </a:pPr>
            <a:r>
              <a:rPr lang="pl-PL" sz="1800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dyrektor Biura ds. współpracy z regionami</a:t>
            </a:r>
          </a:p>
          <a:p>
            <a:pPr>
              <a:defRPr/>
            </a:pPr>
            <a:r>
              <a:rPr lang="pt-BR" sz="1800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tel: 797</a:t>
            </a:r>
            <a:r>
              <a:rPr lang="pl-PL" sz="1800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pt-BR" sz="1800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011</a:t>
            </a:r>
            <a:r>
              <a:rPr lang="pl-PL" sz="1800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pt-BR" sz="1800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646</a:t>
            </a:r>
          </a:p>
          <a:p>
            <a:pPr>
              <a:defRPr/>
            </a:pPr>
            <a:r>
              <a:rPr lang="pt-BR" sz="1800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e-mail: </a:t>
            </a:r>
            <a:r>
              <a:rPr lang="pt-BR" sz="1800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bartosz.stawiarz@frse.org.pl</a:t>
            </a:r>
            <a:endParaRPr lang="pt-BR" sz="1800" dirty="0">
              <a:solidFill>
                <a:srgbClr val="000000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pPr>
              <a:defRPr/>
            </a:pPr>
            <a:endParaRPr lang="pt-BR" sz="1800" dirty="0">
              <a:solidFill>
                <a:srgbClr val="000000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pPr>
              <a:spcAft>
                <a:spcPct val="0"/>
              </a:spcAft>
              <a:defRPr/>
            </a:pPr>
            <a:r>
              <a:rPr lang="pl-PL" sz="1800" b="1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Ada Szpot</a:t>
            </a:r>
          </a:p>
          <a:p>
            <a:pPr>
              <a:spcAft>
                <a:spcPct val="0"/>
              </a:spcAft>
              <a:defRPr/>
            </a:pPr>
            <a:r>
              <a:rPr lang="pl-PL" sz="1800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Biuro ds. współpracy z regionami </a:t>
            </a:r>
          </a:p>
          <a:p>
            <a:pPr>
              <a:spcAft>
                <a:spcPct val="0"/>
              </a:spcAft>
              <a:defRPr/>
            </a:pPr>
            <a:r>
              <a:rPr lang="pl-PL" sz="1800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Erasmus+ </a:t>
            </a:r>
            <a:r>
              <a:rPr lang="pl-PL" sz="1800" dirty="0" err="1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InnHUB</a:t>
            </a:r>
            <a:r>
              <a:rPr lang="pl-PL" sz="1800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 Kraków</a:t>
            </a:r>
          </a:p>
          <a:p>
            <a:pPr>
              <a:spcAft>
                <a:spcPct val="0"/>
              </a:spcAft>
              <a:defRPr/>
            </a:pPr>
            <a:r>
              <a:rPr lang="pl-PL" sz="1800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Uniwersytet Ekonomiczny w Krakowie, pawilon C pokój 078</a:t>
            </a:r>
          </a:p>
          <a:p>
            <a:pPr>
              <a:spcAft>
                <a:spcPct val="0"/>
              </a:spcAft>
              <a:defRPr/>
            </a:pPr>
            <a:r>
              <a:rPr lang="de-DE" sz="1800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tel.: </a:t>
            </a:r>
            <a:r>
              <a:rPr lang="pl-PL" sz="1800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507 935 622</a:t>
            </a:r>
          </a:p>
          <a:p>
            <a:pPr>
              <a:spcAft>
                <a:spcPct val="0"/>
              </a:spcAft>
              <a:defRPr/>
            </a:pPr>
            <a:r>
              <a:rPr lang="de-DE" sz="1800" dirty="0" err="1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e-mail</a:t>
            </a:r>
            <a:r>
              <a:rPr lang="de-DE" sz="1800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: </a:t>
            </a:r>
            <a:r>
              <a:rPr lang="pl-PL" sz="1800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ada.szpot@frse.org.pl</a:t>
            </a:r>
            <a:endParaRPr lang="pl-PL" sz="1800" dirty="0">
              <a:solidFill>
                <a:srgbClr val="000000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pPr>
              <a:spcAft>
                <a:spcPct val="0"/>
              </a:spcAft>
              <a:defRPr/>
            </a:pPr>
            <a:endParaRPr lang="pl-PL" sz="1800" dirty="0">
              <a:solidFill>
                <a:srgbClr val="000000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pPr>
              <a:defRPr/>
            </a:pPr>
            <a:endParaRPr lang="pt-BR" sz="1800" dirty="0">
              <a:solidFill>
                <a:srgbClr val="000000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F2C52E37-62A6-A273-E18B-2A81ECBE4621}"/>
              </a:ext>
            </a:extLst>
          </p:cNvPr>
          <p:cNvSpPr/>
          <p:nvPr/>
        </p:nvSpPr>
        <p:spPr>
          <a:xfrm>
            <a:off x="1" y="-73891"/>
            <a:ext cx="9649839" cy="843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400"/>
          </a:p>
        </p:txBody>
      </p:sp>
      <p:sp>
        <p:nvSpPr>
          <p:cNvPr id="2" name="Symbol zastępczy tekstu 2">
            <a:extLst>
              <a:ext uri="{FF2B5EF4-FFF2-40B4-BE49-F238E27FC236}">
                <a16:creationId xmlns:a16="http://schemas.microsoft.com/office/drawing/2014/main" id="{82E564A4-A312-79E9-013C-1CCAB9250071}"/>
              </a:ext>
            </a:extLst>
          </p:cNvPr>
          <p:cNvSpPr txBox="1">
            <a:spLocks/>
          </p:cNvSpPr>
          <p:nvPr/>
        </p:nvSpPr>
        <p:spPr>
          <a:xfrm>
            <a:off x="2537420" y="721522"/>
            <a:ext cx="7526419" cy="58477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indent="0" algn="ctr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2400" b="1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Jesteśmy do państwa dyspozycji</a:t>
            </a: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601ED214-0916-26D4-8347-C1FC3A03468D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6" name="Obraz 5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1CA96C2B-470E-EF45-FD25-8B40757CCE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7" name="Obraz 6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8BA11CBB-C09B-7DA4-7AFB-161F933B97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9" name="Obraz 8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2953AD03-5DD7-7A0A-9867-05C2D55325E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181787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FE030251-D99C-365D-6F83-5437D73844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59902" y="2139288"/>
            <a:ext cx="6279283" cy="1421928"/>
          </a:xfr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ct val="0"/>
              </a:spcBef>
            </a:pPr>
            <a:r>
              <a:rPr lang="pl-PL" b="1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Dziękuję za uwagę</a:t>
            </a:r>
          </a:p>
          <a:p>
            <a:pPr>
              <a:spcBef>
                <a:spcPct val="0"/>
              </a:spcBef>
            </a:pPr>
            <a:endParaRPr lang="pl-PL" b="1" dirty="0">
              <a:solidFill>
                <a:srgbClr val="217CC4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spcBef>
                <a:spcPct val="0"/>
              </a:spcBef>
            </a:pPr>
            <a:r>
              <a:rPr lang="pl-PL" dirty="0">
                <a:latin typeface=" roboto light"/>
                <a:ea typeface="Roboto" panose="02000000000000000000" pitchFamily="2" charset="0"/>
                <a:cs typeface="Roboto" panose="02000000000000000000" pitchFamily="2" charset="0"/>
              </a:rPr>
              <a:t>Więcej informacji na stronie:</a:t>
            </a:r>
          </a:p>
          <a:p>
            <a:pPr>
              <a:spcBef>
                <a:spcPct val="0"/>
              </a:spcBef>
            </a:pPr>
            <a:r>
              <a:rPr lang="pl-PL" dirty="0">
                <a:latin typeface=" roboto light"/>
                <a:ea typeface="Roboto" panose="02000000000000000000" pitchFamily="2" charset="0"/>
                <a:cs typeface="Roboto" panose="02000000000000000000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Https://erasmusplus.Org.Pl/erasmus-innhub</a:t>
            </a:r>
            <a:endParaRPr lang="pl-PL" dirty="0">
              <a:latin typeface=" roboto light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9FBAF09B-5A5F-5088-3458-09F88059A905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5" name="Obraz 4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745FB0B2-1DD4-9584-2F4A-F32AE11CD8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6" name="Obraz 5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3C3CABE1-4069-D39E-8B3C-1F02C874DE3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7" name="Obraz 6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4A24234D-2419-CAEC-19E9-2FA0C12A8F4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02092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ABA2A5B6-D036-8F8F-9B32-8556724B87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0286" y="864029"/>
            <a:ext cx="9071427" cy="4044964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0A93FA8F-5FBA-EEBA-455B-0644A5485F67}"/>
              </a:ext>
            </a:extLst>
          </p:cNvPr>
          <p:cNvSpPr txBox="1"/>
          <p:nvPr/>
        </p:nvSpPr>
        <p:spPr>
          <a:xfrm>
            <a:off x="2565903" y="165801"/>
            <a:ext cx="6292107" cy="58477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pl-PL"/>
            </a:defPPr>
            <a:lvl1pPr algn="ctr">
              <a:lnSpc>
                <a:spcPct val="90000"/>
              </a:lnSpc>
              <a:spcBef>
                <a:spcPct val="0"/>
              </a:spcBef>
              <a:defRPr sz="2400" b="1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pl-PL" dirty="0"/>
              <a:t>Zasięg programu </a:t>
            </a:r>
            <a:r>
              <a:rPr lang="pl-PL" dirty="0" err="1"/>
              <a:t>erasmus</a:t>
            </a:r>
            <a:r>
              <a:rPr lang="pl-PL" dirty="0"/>
              <a:t> +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3147EA5E-7FD1-A83E-B345-E9044A6F3BFC}"/>
              </a:ext>
            </a:extLst>
          </p:cNvPr>
          <p:cNvSpPr txBox="1"/>
          <p:nvPr/>
        </p:nvSpPr>
        <p:spPr>
          <a:xfrm>
            <a:off x="872268" y="5058391"/>
            <a:ext cx="9957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Państwa trzecie niestowarzyszone z Programem mogą kwalifikować się do udziału w projektach w należycie </a:t>
            </a:r>
            <a:r>
              <a:rPr lang="pl-PL" sz="1600" b="1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uzasadnionych przypadkach i w interesie Unii Europejskiej</a:t>
            </a:r>
            <a:r>
              <a:rPr lang="pl-PL" sz="16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.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373F7B82-F8FB-531A-3193-6A1BE2E257DE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6" name="Obraz 5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7EA74F01-730F-4F29-A3E8-8AB5A88337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7" name="Obraz 6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356DBEB2-DCA1-2DF2-A3BE-23CD8DEA13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8" name="Obraz 7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CED06A53-C082-DFF3-5A0B-A3B80696AB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8500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ytuł 1">
            <a:extLst>
              <a:ext uri="{FF2B5EF4-FFF2-40B4-BE49-F238E27FC236}">
                <a16:creationId xmlns:a16="http://schemas.microsoft.com/office/drawing/2014/main" id="{82C769F5-D06C-439A-87BC-2BC7D0B99B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8064" y="103745"/>
            <a:ext cx="12023936" cy="95461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rtlCol="0" anchor="b" anchorCtr="0" compatLnSpc="1">
            <a:prstTxWarp prst="textNoShape">
              <a:avLst/>
            </a:prstTxWarp>
            <a:normAutofit fontScale="90000"/>
          </a:bodyPr>
          <a:lstStyle/>
          <a:p>
            <a:br>
              <a:rPr lang="pl-PL" altLang="pl-PL" sz="4800">
                <a:latin typeface="Roboto Light" panose="02000000000000000000" pitchFamily="2" charset="0"/>
                <a:ea typeface="Roboto Light" panose="02000000000000000000" pitchFamily="2" charset="0"/>
              </a:rPr>
            </a:br>
            <a:endParaRPr lang="pl-PL" altLang="pl-PL" sz="480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38FB4677-D308-ADDF-3BAB-459D375C6508}"/>
              </a:ext>
            </a:extLst>
          </p:cNvPr>
          <p:cNvSpPr/>
          <p:nvPr/>
        </p:nvSpPr>
        <p:spPr bwMode="auto">
          <a:xfrm>
            <a:off x="3658415" y="288665"/>
            <a:ext cx="4528804" cy="58477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pl-PL" sz="2400" b="1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Przegląd sektorów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DEBDBBC-ECB9-EBAD-3674-EDC848B217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8281" y="999877"/>
            <a:ext cx="2217262" cy="229121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DDCC984F-5349-956B-5650-B38D47E890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3430" y="1000750"/>
            <a:ext cx="2217262" cy="2290791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B735B1C7-2B65-F38E-07FD-5E55C366D5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4943" y="3496858"/>
            <a:ext cx="2217261" cy="2291209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C71D23D3-7123-ABD4-59F3-1CAE337F75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8280" y="3492266"/>
            <a:ext cx="2221705" cy="2295801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7EC15FB7-481E-5E4E-F16E-79D42D4C0D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54943" y="995286"/>
            <a:ext cx="2217261" cy="2290792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0D90214D-5CEF-7AD9-7FBA-30010D2D900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68141" y="3491811"/>
            <a:ext cx="2222551" cy="2296255"/>
          </a:xfrm>
          <a:prstGeom prst="rect">
            <a:avLst/>
          </a:prstGeom>
        </p:spPr>
      </p:pic>
      <p:grpSp>
        <p:nvGrpSpPr>
          <p:cNvPr id="3" name="Grupa 2">
            <a:extLst>
              <a:ext uri="{FF2B5EF4-FFF2-40B4-BE49-F238E27FC236}">
                <a16:creationId xmlns:a16="http://schemas.microsoft.com/office/drawing/2014/main" id="{FFE85CFC-95BE-7419-A721-24D10852A21D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5" name="Obraz 4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F8CB3A49-949B-3692-CB5F-99AFF4188D2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7" name="Obraz 6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0B30D441-70D6-9F33-900F-7C7F5267B82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9" name="Obraz 8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20551075-AFD8-F3F7-5AD2-8E2819274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82842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DF0EFA5-C851-041A-813F-B1147A0004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422" y="4332913"/>
            <a:ext cx="10515600" cy="6496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6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Każde Partnerstwo musi się odnosić do </a:t>
            </a:r>
            <a:r>
              <a:rPr lang="pl-PL" sz="1600" b="1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przynajmniej jednego wybranego priorytetu horyzontalnego </a:t>
            </a:r>
            <a:r>
              <a:rPr lang="pl-PL" sz="16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lub </a:t>
            </a:r>
            <a:r>
              <a:rPr lang="pl-PL" sz="1600" b="1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przynajmniej jednego wybranego priorytetu dla sektora, w którym złożony zostaje projekt</a:t>
            </a:r>
            <a:r>
              <a:rPr lang="pl-PL" sz="16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.</a:t>
            </a:r>
          </a:p>
        </p:txBody>
      </p:sp>
      <p:pic>
        <p:nvPicPr>
          <p:cNvPr id="5" name="Obraz 5">
            <a:extLst>
              <a:ext uri="{FF2B5EF4-FFF2-40B4-BE49-F238E27FC236}">
                <a16:creationId xmlns:a16="http://schemas.microsoft.com/office/drawing/2014/main" id="{DFED50EE-20FC-7B20-ACE6-3319C4CC87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08"/>
          <a:stretch/>
        </p:blipFill>
        <p:spPr>
          <a:xfrm>
            <a:off x="725311" y="1660124"/>
            <a:ext cx="11068693" cy="2724728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EC4D547C-2C3E-949F-CE3E-EE6E6B1AE0D7}"/>
              </a:ext>
            </a:extLst>
          </p:cNvPr>
          <p:cNvSpPr txBox="1"/>
          <p:nvPr/>
        </p:nvSpPr>
        <p:spPr>
          <a:xfrm>
            <a:off x="2262258" y="1114906"/>
            <a:ext cx="7667484" cy="42473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pl-PL"/>
            </a:defPPr>
            <a:lvl1pPr algn="ctr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2400" b="1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pl-PL" dirty="0"/>
              <a:t>Priorytety horyzontalne Erasmus+</a:t>
            </a:r>
          </a:p>
        </p:txBody>
      </p:sp>
      <p:grpSp>
        <p:nvGrpSpPr>
          <p:cNvPr id="4" name="Grupa 3">
            <a:extLst>
              <a:ext uri="{FF2B5EF4-FFF2-40B4-BE49-F238E27FC236}">
                <a16:creationId xmlns:a16="http://schemas.microsoft.com/office/drawing/2014/main" id="{DA251897-8B94-C633-18E5-2AC65882449A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6" name="Obraz 5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C8D49086-1FAC-E154-645F-7858A2D6FB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7" name="Obraz 6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49C706A2-3156-6A7A-D8A2-3E8A0C21C5C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8" name="Obraz 7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E580DD0A-2527-6021-4790-2EED1A4A384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95902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D8509645-68DF-0FED-7CB4-AA4423FB629D}"/>
              </a:ext>
            </a:extLst>
          </p:cNvPr>
          <p:cNvSpPr txBox="1"/>
          <p:nvPr/>
        </p:nvSpPr>
        <p:spPr>
          <a:xfrm>
            <a:off x="1143852" y="387593"/>
            <a:ext cx="10376559" cy="5355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pl-PL"/>
            </a:defPPr>
            <a:lvl1pPr algn="ctr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2400" b="1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pl-PL" dirty="0"/>
              <a:t>Priorytety w sektorach programu Erasmus+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50324641-1C52-CADA-9BAF-D32DF6EF5650}"/>
              </a:ext>
            </a:extLst>
          </p:cNvPr>
          <p:cNvSpPr txBox="1"/>
          <p:nvPr/>
        </p:nvSpPr>
        <p:spPr>
          <a:xfrm>
            <a:off x="3385211" y="1170909"/>
            <a:ext cx="7705035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ü"/>
              <a:defRPr sz="16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pl-PL" dirty="0"/>
              <a:t>Przeciwdziałanie  nierównościom</a:t>
            </a:r>
          </a:p>
          <a:p>
            <a:r>
              <a:rPr lang="pl-PL" dirty="0"/>
              <a:t>Wspieranie nauczycieli</a:t>
            </a:r>
          </a:p>
          <a:p>
            <a:r>
              <a:rPr lang="pl-PL" dirty="0"/>
              <a:t>Promowanie nauczania języków, </a:t>
            </a:r>
            <a:r>
              <a:rPr lang="pl-PL" dirty="0" err="1"/>
              <a:t>steam</a:t>
            </a:r>
            <a:r>
              <a:rPr lang="pl-PL" dirty="0"/>
              <a:t>, </a:t>
            </a:r>
            <a:r>
              <a:rPr lang="pl-PL" dirty="0" err="1"/>
              <a:t>stem</a:t>
            </a:r>
            <a:endParaRPr lang="pl-PL" dirty="0"/>
          </a:p>
          <a:p>
            <a:r>
              <a:rPr lang="pl-PL" dirty="0"/>
              <a:t>Rozwijanie wysokiej jakości wczesnej edukacji dla dzieci</a:t>
            </a:r>
          </a:p>
          <a:p>
            <a:r>
              <a:rPr lang="pl-PL" dirty="0"/>
              <a:t>Uznawanie wyników kształcenia uczestników transgranicznej mobilności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Zacieśnianie współpracy między uczelniami</a:t>
            </a:r>
          </a:p>
          <a:p>
            <a:r>
              <a:rPr lang="pl-PL" dirty="0"/>
              <a:t>Innowacyjne metody uczenia się  i nauczania</a:t>
            </a:r>
          </a:p>
          <a:p>
            <a:r>
              <a:rPr lang="pl-PL" dirty="0"/>
              <a:t>Rozwijanie programów </a:t>
            </a:r>
            <a:r>
              <a:rPr lang="pl-PL" dirty="0" err="1"/>
              <a:t>steam</a:t>
            </a:r>
            <a:r>
              <a:rPr lang="pl-PL" dirty="0"/>
              <a:t> i </a:t>
            </a:r>
            <a:r>
              <a:rPr lang="pl-PL" dirty="0" err="1"/>
              <a:t>stem</a:t>
            </a:r>
            <a:r>
              <a:rPr lang="pl-PL" dirty="0"/>
              <a:t> i promowanie udziału w nich kobiet</a:t>
            </a:r>
          </a:p>
          <a:p>
            <a:r>
              <a:rPr lang="pl-PL" dirty="0"/>
              <a:t>Promowanie wysokiej jakości nauczania</a:t>
            </a:r>
          </a:p>
          <a:p>
            <a:r>
              <a:rPr lang="pl-PL" dirty="0"/>
              <a:t>Budowanie włączających systemów szkolnictwa wyższego</a:t>
            </a:r>
          </a:p>
          <a:p>
            <a:r>
              <a:rPr lang="pl-PL" dirty="0"/>
              <a:t>Rozwój cyfrowy i ekologiczny szkolnictwa wyższego</a:t>
            </a:r>
          </a:p>
          <a:p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DE6765AB-C143-3543-5A11-51DBC2D5B8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178" y="1170909"/>
            <a:ext cx="2221705" cy="2295801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96065458-E306-4B7D-6A8C-6AD30E574B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621" y="3750992"/>
            <a:ext cx="2217262" cy="2291210"/>
          </a:xfrm>
          <a:prstGeom prst="rect">
            <a:avLst/>
          </a:prstGeom>
        </p:spPr>
      </p:pic>
      <p:grpSp>
        <p:nvGrpSpPr>
          <p:cNvPr id="2" name="Grupa 1">
            <a:extLst>
              <a:ext uri="{FF2B5EF4-FFF2-40B4-BE49-F238E27FC236}">
                <a16:creationId xmlns:a16="http://schemas.microsoft.com/office/drawing/2014/main" id="{65685C82-3335-7A54-95F3-392F1E2831AA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4" name="Obraz 3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71F2DD22-3C50-3CDB-56AF-CC4A16B866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6" name="Obraz 5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E12E8552-5AB3-13AA-B161-7EE45920071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9" name="Obraz 8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27E0BBF4-18A1-8C1C-83D1-3684603C20F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32635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50324641-1C52-CADA-9BAF-D32DF6EF5650}"/>
              </a:ext>
            </a:extLst>
          </p:cNvPr>
          <p:cNvSpPr txBox="1"/>
          <p:nvPr/>
        </p:nvSpPr>
        <p:spPr>
          <a:xfrm>
            <a:off x="2992995" y="1014140"/>
            <a:ext cx="7084066" cy="5238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Ø"/>
              <a:defRPr sz="16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pPr>
              <a:buFont typeface="Wingdings" panose="05000000000000000000" pitchFamily="2" charset="2"/>
              <a:buChar char="ü"/>
            </a:pPr>
            <a:r>
              <a:rPr lang="pl-PL" dirty="0"/>
              <a:t>Poprawa dostępu  do wysokiej jakości elastycznego uczenia się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dirty="0"/>
              <a:t>Tworzenie ścieżek poprawy umiejętności, poprawa dostępu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dirty="0"/>
              <a:t>Podnoszenie kompetencji edukatorów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dirty="0"/>
              <a:t>Jakość kształcenia dorosłych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dirty="0"/>
              <a:t>Rozwijanie ośrodków kształcenia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dirty="0"/>
              <a:t>Promowanie kształcenia wśród wszystkich pokoleń</a:t>
            </a:r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  <a:p>
            <a:pPr>
              <a:buFont typeface="Wingdings" panose="05000000000000000000" pitchFamily="2" charset="2"/>
              <a:buChar char="ü"/>
            </a:pPr>
            <a:endParaRPr lang="pl-PL" dirty="0"/>
          </a:p>
          <a:p>
            <a:pPr>
              <a:buFont typeface="Wingdings" panose="05000000000000000000" pitchFamily="2" charset="2"/>
              <a:buChar char="ü"/>
            </a:pPr>
            <a:r>
              <a:rPr lang="pl-PL" dirty="0"/>
              <a:t>Dostosowanie kształcenia i szkolenia zawodowego do potrzeb rynku pracy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dirty="0"/>
              <a:t>Zwiększanie elastyczności  pod względem możliwości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dirty="0"/>
              <a:t>Zwiększanie atrakcyjności VET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dirty="0"/>
              <a:t>Jakość w kształceniu zawodowym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dirty="0"/>
              <a:t>Umiędzynarodowienie  organizatorów kształcenia i szkolenia zawodowego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4D8B1300-AF67-8AB0-B7E7-407F450596D2}"/>
              </a:ext>
            </a:extLst>
          </p:cNvPr>
          <p:cNvSpPr txBox="1"/>
          <p:nvPr/>
        </p:nvSpPr>
        <p:spPr>
          <a:xfrm>
            <a:off x="1248317" y="196612"/>
            <a:ext cx="10171374" cy="5355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pl-PL"/>
            </a:defPPr>
            <a:lvl1pPr algn="ctr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2400" b="1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pl-PL" dirty="0"/>
              <a:t>Priorytety w sektorach programu Erasmus+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3E301ECF-F7E7-9BF7-424E-6E1BFCF3C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406" y="3714216"/>
            <a:ext cx="2217261" cy="2290792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27939C70-3B12-5987-645B-45701EA911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405" y="1037248"/>
            <a:ext cx="2217262" cy="2290791"/>
          </a:xfrm>
          <a:prstGeom prst="rect">
            <a:avLst/>
          </a:prstGeom>
        </p:spPr>
      </p:pic>
      <p:grpSp>
        <p:nvGrpSpPr>
          <p:cNvPr id="4" name="Grupa 3">
            <a:extLst>
              <a:ext uri="{FF2B5EF4-FFF2-40B4-BE49-F238E27FC236}">
                <a16:creationId xmlns:a16="http://schemas.microsoft.com/office/drawing/2014/main" id="{030C5859-27B5-C1A1-F9A0-38F77EF88931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5" name="Obraz 4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88B57265-BAAE-D50F-9425-D8FA736D679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8" name="Obraz 7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4E3F5639-F16E-4614-DAF0-3FC01AEA919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9" name="Obraz 8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EA01CFCA-6685-1BAF-F267-8CDDC0D875B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51425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50324641-1C52-CADA-9BAF-D32DF6EF5650}"/>
              </a:ext>
            </a:extLst>
          </p:cNvPr>
          <p:cNvSpPr txBox="1"/>
          <p:nvPr/>
        </p:nvSpPr>
        <p:spPr>
          <a:xfrm>
            <a:off x="3254206" y="1209237"/>
            <a:ext cx="7979731" cy="5546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228594" indent="-228594" algn="just" defTabSz="47412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ü"/>
              <a:defRPr sz="16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r>
              <a:rPr lang="pl-PL" dirty="0"/>
              <a:t>Promowanie aktywności obywatelskiej, zmysłu przedsiębiorczości społecznej</a:t>
            </a:r>
          </a:p>
          <a:p>
            <a:r>
              <a:rPr lang="pl-PL" dirty="0"/>
              <a:t>Podnoszenie jakości, innowacyjności</a:t>
            </a:r>
          </a:p>
          <a:p>
            <a:r>
              <a:rPr lang="pl-PL" dirty="0"/>
              <a:t>Wzmacnianie zdolności do zatrudniania osób młodych</a:t>
            </a:r>
          </a:p>
          <a:p>
            <a:r>
              <a:rPr lang="pl-PL" dirty="0"/>
              <a:t>Wzmacnianie powiązań pomiędzy polityką, badaniami a praktyką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Zachęcanie do prowadzenia zdrowego stylu życia</a:t>
            </a:r>
          </a:p>
          <a:p>
            <a:r>
              <a:rPr lang="pl-PL" dirty="0"/>
              <a:t>Promocja tradycyjnych sportów i gier</a:t>
            </a:r>
          </a:p>
          <a:p>
            <a:r>
              <a:rPr lang="pl-PL" dirty="0"/>
              <a:t>Promowanie europejskiego tygodnia sportu</a:t>
            </a:r>
          </a:p>
          <a:p>
            <a:r>
              <a:rPr lang="pl-PL" dirty="0"/>
              <a:t>Promowanie wartości i uczciwości w sporcie</a:t>
            </a:r>
          </a:p>
          <a:p>
            <a:r>
              <a:rPr lang="pl-PL" dirty="0"/>
              <a:t>Promowanie edukacji w sporcie i poprzez sport</a:t>
            </a:r>
          </a:p>
          <a:p>
            <a:r>
              <a:rPr lang="pl-PL" dirty="0"/>
              <a:t>Wspieranie karier dwutorowych, coaching</a:t>
            </a:r>
          </a:p>
          <a:p>
            <a:r>
              <a:rPr lang="pl-PL" dirty="0"/>
              <a:t>Zwalczanie przemocy, rasizmu, dyskryminacji, nietolerancji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4D8B1300-AF67-8AB0-B7E7-407F450596D2}"/>
              </a:ext>
            </a:extLst>
          </p:cNvPr>
          <p:cNvSpPr txBox="1"/>
          <p:nvPr/>
        </p:nvSpPr>
        <p:spPr>
          <a:xfrm>
            <a:off x="1143852" y="442839"/>
            <a:ext cx="10171374" cy="5355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pl-PL"/>
            </a:defPPr>
            <a:lvl1pPr algn="ctr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2400" b="1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pl-PL" dirty="0"/>
              <a:t>Priorytety w sektorach programu Erasmus+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53D44F0A-2102-9FD2-08BA-ADA19F9E6B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888" y="1209237"/>
            <a:ext cx="2217261" cy="2291209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0B75E9A1-D40E-9ACD-5714-0B2138EF5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598" y="3693336"/>
            <a:ext cx="2222551" cy="2296255"/>
          </a:xfrm>
          <a:prstGeom prst="rect">
            <a:avLst/>
          </a:prstGeom>
        </p:spPr>
      </p:pic>
      <p:grpSp>
        <p:nvGrpSpPr>
          <p:cNvPr id="4" name="Grupa 3">
            <a:extLst>
              <a:ext uri="{FF2B5EF4-FFF2-40B4-BE49-F238E27FC236}">
                <a16:creationId xmlns:a16="http://schemas.microsoft.com/office/drawing/2014/main" id="{113A0EDD-58F4-6CD0-09A3-22CB78080ADF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5" name="Obraz 4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4C8E510B-06D9-0CAD-C02E-E57544F37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8" name="Obraz 7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1B172F7A-12FD-EF71-36C2-B16C550BA56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9" name="Obraz 8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D2806564-FAC0-9EDD-F53B-B218528489F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210115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F3591F7A-58D5-1115-895E-CF6D844D0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72743"/>
            <a:ext cx="7170553" cy="424732"/>
          </a:xfrm>
          <a:noFill/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/>
            <a:r>
              <a:rPr lang="pl-PL" sz="2400" b="1" dirty="0">
                <a:solidFill>
                  <a:srgbClr val="217CC4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Partnerstwa na rzecz współpracy, czyli dokładnie?</a:t>
            </a:r>
          </a:p>
        </p:txBody>
      </p:sp>
      <p:graphicFrame>
        <p:nvGraphicFramePr>
          <p:cNvPr id="8" name="Tabela 8">
            <a:extLst>
              <a:ext uri="{FF2B5EF4-FFF2-40B4-BE49-F238E27FC236}">
                <a16:creationId xmlns:a16="http://schemas.microsoft.com/office/drawing/2014/main" id="{59E067A0-AA49-7FBC-2AD9-5A0544F30EE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2334913"/>
              </p:ext>
            </p:extLst>
          </p:nvPr>
        </p:nvGraphicFramePr>
        <p:xfrm>
          <a:off x="838200" y="1536167"/>
          <a:ext cx="10515597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2297177135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2023920075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6326408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l-PL" sz="160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Podakcja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Partnerstwa współpracy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Partnerstwa na małą skalę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2289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600" dirty="0">
                          <a:latin typeface="Roboto Light" panose="02000000000000000000" pitchFamily="2" charset="0"/>
                          <a:ea typeface="Roboto Light" panose="02000000000000000000" pitchFamily="2" charset="0"/>
                          <a:cs typeface="Roboto Light" panose="02000000000000000000" pitchFamily="2" charset="0"/>
                        </a:rPr>
                        <a:t>Dofinansowanie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>
                          <a:latin typeface="Roboto Light" panose="02000000000000000000" pitchFamily="2" charset="0"/>
                          <a:ea typeface="Roboto Light" panose="02000000000000000000" pitchFamily="2" charset="0"/>
                          <a:cs typeface="Roboto Light" panose="02000000000000000000" pitchFamily="2" charset="0"/>
                        </a:rPr>
                        <a:t>120 000, 250 000 lub 400 000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>
                          <a:latin typeface="Roboto Light" panose="02000000000000000000" pitchFamily="2" charset="0"/>
                          <a:ea typeface="Roboto Light" panose="02000000000000000000" pitchFamily="2" charset="0"/>
                          <a:cs typeface="Roboto Light" panose="02000000000000000000" pitchFamily="2" charset="0"/>
                        </a:rPr>
                        <a:t>30 000 lub 60 000 EUR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22032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600">
                          <a:latin typeface="Roboto Light" panose="02000000000000000000" pitchFamily="2" charset="0"/>
                          <a:ea typeface="Roboto Light" panose="02000000000000000000" pitchFamily="2" charset="0"/>
                          <a:cs typeface="Roboto Light" panose="02000000000000000000" pitchFamily="2" charset="0"/>
                        </a:rPr>
                        <a:t>Konsorcjum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>
                          <a:latin typeface="Roboto Light" panose="02000000000000000000" pitchFamily="2" charset="0"/>
                          <a:ea typeface="Roboto Light" panose="02000000000000000000" pitchFamily="2" charset="0"/>
                          <a:cs typeface="Roboto Light" panose="02000000000000000000" pitchFamily="2" charset="0"/>
                        </a:rPr>
                        <a:t>Min. 3 organizacje z 3 krajów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>
                          <a:latin typeface="Roboto Light" panose="02000000000000000000" pitchFamily="2" charset="0"/>
                          <a:ea typeface="Roboto Light" panose="02000000000000000000" pitchFamily="2" charset="0"/>
                          <a:cs typeface="Roboto Light" panose="02000000000000000000" pitchFamily="2" charset="0"/>
                        </a:rPr>
                        <a:t>Min. 2 organizacje z 2 krajów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29134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600">
                          <a:latin typeface="Roboto Light" panose="02000000000000000000" pitchFamily="2" charset="0"/>
                          <a:ea typeface="Roboto Light" panose="02000000000000000000" pitchFamily="2" charset="0"/>
                          <a:cs typeface="Roboto Light" panose="02000000000000000000" pitchFamily="2" charset="0"/>
                        </a:rPr>
                        <a:t>Okres realizacji projektu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>
                          <a:latin typeface="Roboto Light" panose="02000000000000000000" pitchFamily="2" charset="0"/>
                          <a:ea typeface="Roboto Light" panose="02000000000000000000" pitchFamily="2" charset="0"/>
                          <a:cs typeface="Roboto Light" panose="02000000000000000000" pitchFamily="2" charset="0"/>
                        </a:rPr>
                        <a:t>od 12 do 36 miesięcy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b="0" dirty="0">
                          <a:latin typeface="Roboto Light" panose="02000000000000000000" pitchFamily="2" charset="0"/>
                          <a:ea typeface="Roboto Light" panose="02000000000000000000" pitchFamily="2" charset="0"/>
                          <a:cs typeface="Roboto Light" panose="02000000000000000000" pitchFamily="2" charset="0"/>
                        </a:rPr>
                        <a:t>od 6 do 24 miesięcy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9523627"/>
                  </a:ext>
                </a:extLst>
              </a:tr>
            </a:tbl>
          </a:graphicData>
        </a:graphic>
      </p:graphicFrame>
      <p:sp>
        <p:nvSpPr>
          <p:cNvPr id="10" name="pole tekstowe 9">
            <a:extLst>
              <a:ext uri="{FF2B5EF4-FFF2-40B4-BE49-F238E27FC236}">
                <a16:creationId xmlns:a16="http://schemas.microsoft.com/office/drawing/2014/main" id="{D61E3015-B5FA-5CC1-0BF5-74B8D7ADC6D7}"/>
              </a:ext>
            </a:extLst>
          </p:cNvPr>
          <p:cNvSpPr txBox="1"/>
          <p:nvPr/>
        </p:nvSpPr>
        <p:spPr>
          <a:xfrm>
            <a:off x="838200" y="3272179"/>
            <a:ext cx="1028280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16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Wnioskodawcy wraz z partnerami </a:t>
            </a:r>
            <a:r>
              <a:rPr lang="pl-PL" sz="1600" b="1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wybierają kwotę ryczałtową</a:t>
            </a:r>
            <a:r>
              <a:rPr lang="pl-PL" sz="16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, która będzie bardziej odpowiednia do pokrycia kosztów ich projektów, w oparciu o ich potrzeby, cele i działania, jakie chcą podjąć.</a:t>
            </a:r>
          </a:p>
          <a:p>
            <a:pPr algn="just"/>
            <a:r>
              <a:rPr lang="pl-PL" sz="16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Wybór wnioskowanej kwoty ryczałtowej powinien opierać się na </a:t>
            </a:r>
            <a:r>
              <a:rPr lang="pl-PL" sz="1600" b="1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własnych szacunkach wnioskodawcy.</a:t>
            </a:r>
          </a:p>
          <a:p>
            <a:pPr algn="just"/>
            <a:endParaRPr lang="pl-PL" sz="1600" b="1" dirty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pPr algn="ctr"/>
            <a:r>
              <a:rPr lang="pl-PL" sz="1600" b="1" dirty="0">
                <a:solidFill>
                  <a:srgbClr val="2F559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Terminy składania wniosków na rok 2024 zostaną ogłoszone jesienią 2023.</a:t>
            </a:r>
            <a:endParaRPr lang="pl-PL" sz="1600" dirty="0">
              <a:solidFill>
                <a:srgbClr val="2F5597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just"/>
            <a:endParaRPr lang="pl-PL" sz="1600" dirty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B09CBDC4-DE52-3A7E-8832-E7537A047E9E}"/>
              </a:ext>
            </a:extLst>
          </p:cNvPr>
          <p:cNvGrpSpPr/>
          <p:nvPr/>
        </p:nvGrpSpPr>
        <p:grpSpPr>
          <a:xfrm>
            <a:off x="891453" y="6122282"/>
            <a:ext cx="10409093" cy="481439"/>
            <a:chOff x="563707" y="6177822"/>
            <a:chExt cx="10409093" cy="481439"/>
          </a:xfrm>
        </p:grpSpPr>
        <p:pic>
          <p:nvPicPr>
            <p:cNvPr id="3" name="Obraz 2" descr="Obraz zawierający Czcionka, zrzut ekranu, Jaskrawoniebieski, Grafika&#10;&#10;Opis wygenerowany automatycznie">
              <a:extLst>
                <a:ext uri="{FF2B5EF4-FFF2-40B4-BE49-F238E27FC236}">
                  <a16:creationId xmlns:a16="http://schemas.microsoft.com/office/drawing/2014/main" id="{9B188944-8AAC-0F95-DD12-DD3A411F34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7985" y="6178788"/>
              <a:ext cx="2414815" cy="461229"/>
            </a:xfrm>
            <a:prstGeom prst="rect">
              <a:avLst/>
            </a:prstGeom>
          </p:spPr>
        </p:pic>
        <p:pic>
          <p:nvPicPr>
            <p:cNvPr id="5" name="Obraz 4" descr="Obraz zawierający Czcionka, tekst, zrzut ekranu, Jaskrawoniebieski&#10;&#10;Opis wygenerowany automatycznie">
              <a:extLst>
                <a:ext uri="{FF2B5EF4-FFF2-40B4-BE49-F238E27FC236}">
                  <a16:creationId xmlns:a16="http://schemas.microsoft.com/office/drawing/2014/main" id="{42023E20-D0D5-8754-F7EA-CDAAD628F53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88194" y="6183159"/>
              <a:ext cx="2579902" cy="476102"/>
            </a:xfrm>
            <a:prstGeom prst="rect">
              <a:avLst/>
            </a:prstGeom>
          </p:spPr>
        </p:pic>
        <p:pic>
          <p:nvPicPr>
            <p:cNvPr id="6" name="Obraz 5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1B85F231-D86E-1BA2-ED67-5DAC019CE2E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707" y="6177822"/>
              <a:ext cx="3588355" cy="48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2368933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1910</TotalTime>
  <Words>1798</Words>
  <Application>Microsoft Office PowerPoint</Application>
  <PresentationFormat>Panoramiczny</PresentationFormat>
  <Paragraphs>334</Paragraphs>
  <Slides>27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11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27</vt:i4>
      </vt:variant>
    </vt:vector>
  </HeadingPairs>
  <TitlesOfParts>
    <vt:vector size="39" baseType="lpstr">
      <vt:lpstr> roboto light</vt:lpstr>
      <vt:lpstr>Arial</vt:lpstr>
      <vt:lpstr>Calibri</vt:lpstr>
      <vt:lpstr>Calibri </vt:lpstr>
      <vt:lpstr>Calibri Light</vt:lpstr>
      <vt:lpstr>Georgia</vt:lpstr>
      <vt:lpstr>Helvetica</vt:lpstr>
      <vt:lpstr>Roboto</vt:lpstr>
      <vt:lpstr>Roboto Condensed</vt:lpstr>
      <vt:lpstr>Roboto Light</vt:lpstr>
      <vt:lpstr>Wingdings</vt:lpstr>
      <vt:lpstr>Motyw pakietu Office</vt:lpstr>
      <vt:lpstr>Partnerstwa na rzecz współpracy krok po kroku</vt:lpstr>
      <vt:lpstr>Prezentacja programu PowerPoint</vt:lpstr>
      <vt:lpstr>Prezentacja programu PowerPoint</vt:lpstr>
      <vt:lpstr> </vt:lpstr>
      <vt:lpstr>Prezentacja programu PowerPoint</vt:lpstr>
      <vt:lpstr>Prezentacja programu PowerPoint</vt:lpstr>
      <vt:lpstr>Prezentacja programu PowerPoint</vt:lpstr>
      <vt:lpstr>Prezentacja programu PowerPoint</vt:lpstr>
      <vt:lpstr>Partnerstwa na rzecz współpracy, czyli dokładnie?</vt:lpstr>
      <vt:lpstr>Prezentacja programu PowerPoint</vt:lpstr>
      <vt:lpstr>Kto może uczestniczyć w akcji 2?</vt:lpstr>
      <vt:lpstr>Prezentacja programu PowerPoint</vt:lpstr>
      <vt:lpstr> </vt:lpstr>
      <vt:lpstr> </vt:lpstr>
      <vt:lpstr>Prezentacja programu PowerPoint</vt:lpstr>
      <vt:lpstr>Prezentacja programu PowerPoint</vt:lpstr>
      <vt:lpstr>Prezentacja programu PowerPoint</vt:lpstr>
      <vt:lpstr>Prezentacja programu PowerPoint</vt:lpstr>
      <vt:lpstr>Una Europa University Partners</vt:lpstr>
      <vt:lpstr>Prezentacja programu PowerPoint</vt:lpstr>
      <vt:lpstr>Prezentacja programu PowerPoint</vt:lpstr>
      <vt:lpstr>Prezentacja programu PowerPoint</vt:lpstr>
      <vt:lpstr>Aby dowiedzieć się więcej o Erasmus+…</vt:lpstr>
      <vt:lpstr> 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Ada Szpot</dc:creator>
  <cp:lastModifiedBy>Marta Materska-Samek</cp:lastModifiedBy>
  <cp:revision>7</cp:revision>
  <dcterms:created xsi:type="dcterms:W3CDTF">2023-07-04T08:04:56Z</dcterms:created>
  <dcterms:modified xsi:type="dcterms:W3CDTF">2023-10-06T08:11:20Z</dcterms:modified>
</cp:coreProperties>
</file>