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57" r:id="rId4"/>
    <p:sldId id="299" r:id="rId5"/>
    <p:sldId id="277" r:id="rId6"/>
    <p:sldId id="295" r:id="rId7"/>
    <p:sldId id="260" r:id="rId8"/>
    <p:sldId id="279" r:id="rId9"/>
    <p:sldId id="281" r:id="rId10"/>
    <p:sldId id="261" r:id="rId11"/>
    <p:sldId id="300" r:id="rId12"/>
    <p:sldId id="272" r:id="rId13"/>
    <p:sldId id="271" r:id="rId14"/>
    <p:sldId id="29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sia Adamczyk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6" d="100"/>
          <a:sy n="156" d="100"/>
        </p:scale>
        <p:origin x="-280" y="10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805C0-5253-5F40-B3AA-0AFADEEFE4DB}" type="datetimeFigureOut">
              <a:rPr lang="pl-PL" smtClean="0"/>
              <a:t>24.04.26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7E5CC-E59E-E840-B2E6-99328795EBFA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6588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7E5CC-E59E-E840-B2E6-99328795EBF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0717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Przeciągnij obraz na symbol zastępczy lub kliknij ikonę, aby go dodać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razy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Przeciągnij obraz na symbol zastępczy lub kliknij ikonę, aby go dodać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Przeciągnij obraz na symbol zastępczy lub kliknij ikonę, aby go dodać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Przeciągnij obraz na symbol zastępczy lub kliknij ikonę, aby go dodać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rot pożegnaln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elementy zawartości, góra i d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edyt. styl wz. tyt.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24.04.26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2F5E10-5301-4EE6-90D2-A6C4A3F62BED}" type="slidenum">
              <a:rPr lang="en-US" smtClean="0"/>
              <a:t>‹nr›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600" dirty="0" smtClean="0"/>
              <a:t>Rola mediów </a:t>
            </a:r>
            <a:r>
              <a:rPr lang="pl-PL" sz="3600" dirty="0" err="1" smtClean="0"/>
              <a:t>społecznościowych</a:t>
            </a:r>
            <a:r>
              <a:rPr lang="pl-PL" sz="3600" dirty="0" smtClean="0"/>
              <a:t> na przykładzie </a:t>
            </a:r>
            <a:r>
              <a:rPr lang="pl-PL" sz="3600" dirty="0" err="1" smtClean="0"/>
              <a:t>TikToka</a:t>
            </a:r>
            <a:r>
              <a:rPr lang="pl-PL" sz="3600" dirty="0" smtClean="0"/>
              <a:t> w rozwoju młodzieży</a:t>
            </a:r>
            <a:endParaRPr lang="pl-PL" sz="3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Katarzyna Adamczyk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2699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2" name="PoleTekstowe 1"/>
          <p:cNvSpPr txBox="1"/>
          <p:nvPr/>
        </p:nvSpPr>
        <p:spPr>
          <a:xfrm>
            <a:off x="610550" y="1734090"/>
            <a:ext cx="79859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Rola pedagoga i </a:t>
            </a:r>
            <a:r>
              <a:rPr lang="pl-PL" b="1" dirty="0" smtClean="0"/>
              <a:t>rodzica, a w szczególności pedagoga mediów</a:t>
            </a:r>
          </a:p>
          <a:p>
            <a:endParaRPr lang="pl-PL" b="1" dirty="0"/>
          </a:p>
          <a:p>
            <a:endParaRPr lang="pl-PL" dirty="0"/>
          </a:p>
          <a:p>
            <a:r>
              <a:rPr lang="pl-PL" dirty="0"/>
              <a:t>Edukacja medialna młodzieży</a:t>
            </a:r>
          </a:p>
          <a:p>
            <a:r>
              <a:rPr lang="pl-PL" dirty="0"/>
              <a:t>Wspieranie krytycznego myślenia</a:t>
            </a:r>
          </a:p>
          <a:p>
            <a:r>
              <a:rPr lang="pl-PL" dirty="0"/>
              <a:t>Kontrola i rozmowa o </a:t>
            </a:r>
            <a:r>
              <a:rPr lang="pl-PL" dirty="0" smtClean="0"/>
              <a:t>treściach w mediach </a:t>
            </a:r>
            <a:r>
              <a:rPr lang="pl-PL" dirty="0" err="1" smtClean="0"/>
              <a:t>społecznościowych</a:t>
            </a:r>
            <a:endParaRPr lang="pl-PL" dirty="0"/>
          </a:p>
          <a:p>
            <a:r>
              <a:rPr lang="pl-PL" dirty="0"/>
              <a:t>Promowanie zdrowych nawyków cyfrowych</a:t>
            </a:r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2513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Tekstowe 1"/>
          <p:cNvSpPr txBox="1"/>
          <p:nvPr/>
        </p:nvSpPr>
        <p:spPr>
          <a:xfrm>
            <a:off x="1367631" y="2133012"/>
            <a:ext cx="7183806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Rozmowy na temat użytkowania </a:t>
            </a:r>
            <a:r>
              <a:rPr lang="pl-PL" b="1" dirty="0" smtClean="0">
                <a:solidFill>
                  <a:srgbClr val="FF0000"/>
                </a:solidFill>
              </a:rPr>
              <a:t>Tik </a:t>
            </a:r>
            <a:r>
              <a:rPr lang="pl-PL" b="1" dirty="0" err="1" smtClean="0">
                <a:solidFill>
                  <a:srgbClr val="FF0000"/>
                </a:solidFill>
              </a:rPr>
              <a:t>Toka</a:t>
            </a:r>
            <a:endParaRPr lang="pl-PL" b="1" dirty="0" smtClean="0">
              <a:solidFill>
                <a:srgbClr val="FF0000"/>
              </a:solidFill>
            </a:endParaRPr>
          </a:p>
          <a:p>
            <a:r>
              <a:rPr lang="pl-PL" dirty="0" smtClean="0"/>
              <a:t> z młodzieżą ze szkoły podstawowej</a:t>
            </a:r>
          </a:p>
          <a:p>
            <a:endParaRPr lang="pl-PL" dirty="0"/>
          </a:p>
          <a:p>
            <a:endParaRPr lang="pl-PL" dirty="0" smtClean="0"/>
          </a:p>
          <a:p>
            <a:r>
              <a:rPr lang="pl-PL" dirty="0" smtClean="0"/>
              <a:t>„</a:t>
            </a:r>
            <a:r>
              <a:rPr lang="pl-PL" i="1" dirty="0" smtClean="0"/>
              <a:t>Wiążę przyszłość z nowymi mediami, chcę iść do szkoły średniej </a:t>
            </a:r>
          </a:p>
          <a:p>
            <a:r>
              <a:rPr lang="pl-PL" i="1" dirty="0" smtClean="0"/>
              <a:t>do klasy o profilu nowe media</a:t>
            </a:r>
            <a:r>
              <a:rPr lang="pl-PL" dirty="0" smtClean="0"/>
              <a:t>”- uczeń klasy VIII</a:t>
            </a:r>
          </a:p>
          <a:p>
            <a:r>
              <a:rPr lang="pl-PL" dirty="0" smtClean="0"/>
              <a:t>„</a:t>
            </a:r>
            <a:r>
              <a:rPr lang="pl-PL" i="1" dirty="0" smtClean="0"/>
              <a:t>Raz wstawiłam swoje zdjęcie na </a:t>
            </a:r>
            <a:r>
              <a:rPr lang="pl-PL" i="1" dirty="0" err="1" smtClean="0"/>
              <a:t>TikTok</a:t>
            </a:r>
            <a:r>
              <a:rPr lang="pl-PL" i="1" dirty="0" smtClean="0"/>
              <a:t> i dostałam negatywne komentarze,</a:t>
            </a:r>
          </a:p>
          <a:p>
            <a:r>
              <a:rPr lang="pl-PL" i="1" dirty="0"/>
              <a:t>n</a:t>
            </a:r>
            <a:r>
              <a:rPr lang="pl-PL" i="1" dirty="0" smtClean="0"/>
              <a:t>ie jestem odporna na </a:t>
            </a:r>
            <a:r>
              <a:rPr lang="pl-PL" i="1" dirty="0" err="1" smtClean="0"/>
              <a:t>hejt</a:t>
            </a:r>
            <a:r>
              <a:rPr lang="pl-PL" i="1" dirty="0" smtClean="0"/>
              <a:t>, nie będę wrzucać więcej zdjęć</a:t>
            </a:r>
            <a:r>
              <a:rPr lang="pl-PL" dirty="0" smtClean="0"/>
              <a:t>”</a:t>
            </a:r>
          </a:p>
          <a:p>
            <a:r>
              <a:rPr lang="pl-PL" dirty="0" smtClean="0"/>
              <a:t> – uczennica klasy VII</a:t>
            </a:r>
          </a:p>
          <a:p>
            <a:r>
              <a:rPr lang="pl-PL" dirty="0" smtClean="0"/>
              <a:t>„</a:t>
            </a:r>
            <a:r>
              <a:rPr lang="pl-PL" i="1" dirty="0" smtClean="0"/>
              <a:t>Tik Tok jest fajny, uczyłem się z niego na sprawdzian i dostałem 5!</a:t>
            </a:r>
            <a:r>
              <a:rPr lang="pl-PL" dirty="0" smtClean="0"/>
              <a:t>”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uczeń klasy VII</a:t>
            </a:r>
          </a:p>
          <a:p>
            <a:r>
              <a:rPr lang="pl-PL" dirty="0" smtClean="0"/>
              <a:t>„</a:t>
            </a:r>
            <a:r>
              <a:rPr lang="pl-PL" i="1" dirty="0" smtClean="0"/>
              <a:t>Kiedyś chciałam sobie pooglądać </a:t>
            </a:r>
            <a:r>
              <a:rPr lang="pl-PL" i="1" dirty="0" err="1" smtClean="0"/>
              <a:t>TikToka</a:t>
            </a:r>
            <a:r>
              <a:rPr lang="pl-PL" i="1" dirty="0" smtClean="0"/>
              <a:t> była godzina 15.00,</a:t>
            </a:r>
          </a:p>
          <a:p>
            <a:r>
              <a:rPr lang="pl-PL" i="1" dirty="0" smtClean="0"/>
              <a:t> jak odłożyłam telefon to była już 19.00 i nie chciało mi się już odrabiać lekcji</a:t>
            </a:r>
            <a:r>
              <a:rPr lang="pl-PL" dirty="0" smtClean="0"/>
              <a:t>”</a:t>
            </a:r>
          </a:p>
          <a:p>
            <a:r>
              <a:rPr lang="pl-PL" dirty="0" smtClean="0"/>
              <a:t>- uczennica klasy V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6645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2" name="PoleTekstowe 1"/>
          <p:cNvSpPr txBox="1"/>
          <p:nvPr/>
        </p:nvSpPr>
        <p:spPr>
          <a:xfrm>
            <a:off x="488440" y="1530558"/>
            <a:ext cx="804297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3200" b="1" dirty="0">
                <a:solidFill>
                  <a:srgbClr val="FF0000"/>
                </a:solidFill>
              </a:rPr>
              <a:t>Edukacja medialna w </a:t>
            </a:r>
            <a:r>
              <a:rPr lang="pl-PL" sz="3200" b="1" dirty="0" smtClean="0">
                <a:solidFill>
                  <a:srgbClr val="FF0000"/>
                </a:solidFill>
              </a:rPr>
              <a:t>praktyce</a:t>
            </a:r>
          </a:p>
          <a:p>
            <a:pPr algn="just"/>
            <a:endParaRPr lang="pl-PL" sz="3200" b="1" dirty="0">
              <a:solidFill>
                <a:srgbClr val="FF0000"/>
              </a:solidFill>
            </a:endParaRPr>
          </a:p>
          <a:p>
            <a:pPr algn="just"/>
            <a:r>
              <a:rPr lang="pl-PL" dirty="0"/>
              <a:t>Analiza treści z mediów </a:t>
            </a:r>
            <a:r>
              <a:rPr lang="pl-PL" dirty="0" err="1"/>
              <a:t>społecznościowych</a:t>
            </a:r>
            <a:r>
              <a:rPr lang="pl-PL" dirty="0"/>
              <a:t> (np. </a:t>
            </a:r>
            <a:r>
              <a:rPr lang="pl-PL" dirty="0" err="1"/>
              <a:t>TikTok</a:t>
            </a:r>
            <a:r>
              <a:rPr lang="pl-PL" dirty="0"/>
              <a:t>)</a:t>
            </a:r>
          </a:p>
          <a:p>
            <a:pPr algn="just"/>
            <a:r>
              <a:rPr lang="pl-PL" dirty="0"/>
              <a:t>Rozpoznawanie </a:t>
            </a:r>
            <a:r>
              <a:rPr lang="pl-PL" dirty="0" err="1"/>
              <a:t>fake</a:t>
            </a:r>
            <a:r>
              <a:rPr lang="pl-PL" dirty="0"/>
              <a:t> newsów</a:t>
            </a:r>
          </a:p>
          <a:p>
            <a:pPr algn="just"/>
            <a:r>
              <a:rPr lang="pl-PL" dirty="0"/>
              <a:t>Nauka odpowiedzialnego publikowania treści</a:t>
            </a:r>
          </a:p>
          <a:p>
            <a:pPr algn="just"/>
            <a:r>
              <a:rPr lang="pl-PL" dirty="0"/>
              <a:t>Kształtowanie kompetencji cyfrowych</a:t>
            </a:r>
            <a:endParaRPr lang="pl-PL" dirty="0" smtClean="0"/>
          </a:p>
          <a:p>
            <a:pPr algn="just"/>
            <a:endParaRPr lang="pl-PL" sz="3200" dirty="0" smtClean="0"/>
          </a:p>
          <a:p>
            <a:pPr algn="just"/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8381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 smtClean="0"/>
              <a:t>Podsumowanie</a:t>
            </a:r>
          </a:p>
          <a:p>
            <a:pPr algn="just"/>
            <a:endParaRPr lang="pl-PL" dirty="0" smtClean="0"/>
          </a:p>
          <a:p>
            <a:pPr algn="just"/>
            <a:endParaRPr lang="pl-PL" dirty="0"/>
          </a:p>
          <a:p>
            <a:pPr algn="just"/>
            <a:r>
              <a:rPr lang="pl-PL" dirty="0" err="1"/>
              <a:t>TikTok</a:t>
            </a:r>
            <a:r>
              <a:rPr lang="pl-PL" dirty="0"/>
              <a:t> ma zarówno pozytywny, jak i negatywny wpływ</a:t>
            </a:r>
          </a:p>
          <a:p>
            <a:pPr algn="just"/>
            <a:r>
              <a:rPr lang="pl-PL" dirty="0"/>
              <a:t>Kluczowe jest świadome korzystanie z mediów</a:t>
            </a:r>
          </a:p>
          <a:p>
            <a:pPr algn="just"/>
            <a:r>
              <a:rPr lang="pl-PL" dirty="0"/>
              <a:t>Edukacja </a:t>
            </a:r>
            <a:r>
              <a:rPr lang="pl-PL" dirty="0" smtClean="0"/>
              <a:t>cyfrowa i medialna </a:t>
            </a:r>
            <a:r>
              <a:rPr lang="pl-PL" dirty="0"/>
              <a:t>powinna być częścią </a:t>
            </a:r>
            <a:r>
              <a:rPr lang="pl-PL" dirty="0" smtClean="0"/>
              <a:t>wychowania</a:t>
            </a:r>
            <a:endParaRPr lang="pl-PL" dirty="0"/>
          </a:p>
          <a:p>
            <a:pPr algn="just"/>
            <a:r>
              <a:rPr lang="pl-PL" dirty="0"/>
              <a:t>Rola dorosłych jest niezbędna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827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dirty="0" smtClean="0"/>
          </a:p>
          <a:p>
            <a:pPr algn="ctr"/>
            <a:endParaRPr lang="pl-PL" dirty="0"/>
          </a:p>
          <a:p>
            <a:pPr algn="ctr"/>
            <a:endParaRPr lang="pl-PL" dirty="0" smtClean="0"/>
          </a:p>
          <a:p>
            <a:pPr algn="ctr"/>
            <a:r>
              <a:rPr lang="pl-PL" b="1" dirty="0" smtClean="0">
                <a:solidFill>
                  <a:srgbClr val="0000FF"/>
                </a:solidFill>
              </a:rPr>
              <a:t>Dziękuję za uwagę </a:t>
            </a:r>
            <a:r>
              <a:rPr lang="pl-PL" b="1" dirty="0" smtClean="0">
                <a:solidFill>
                  <a:srgbClr val="0000FF"/>
                </a:solidFill>
                <a:sym typeface="Wingdings"/>
              </a:rPr>
              <a:t></a:t>
            </a:r>
            <a:endParaRPr lang="pl-PL" b="1" dirty="0" smtClean="0">
              <a:solidFill>
                <a:srgbClr val="0000FF"/>
              </a:solidFill>
            </a:endParaRPr>
          </a:p>
          <a:p>
            <a:pPr algn="ctr"/>
            <a:endParaRPr lang="pl-PL" dirty="0" smtClean="0"/>
          </a:p>
          <a:p>
            <a:pPr algn="ctr"/>
            <a:r>
              <a:rPr lang="pl-PL" dirty="0" smtClean="0"/>
              <a:t>Zapraszam do dyskusji </a:t>
            </a:r>
            <a:r>
              <a:rPr lang="pl-PL" dirty="0" smtClean="0">
                <a:sym typeface="Wingdings"/>
              </a:rPr>
              <a:t></a:t>
            </a:r>
            <a:endParaRPr lang="pl-PL" dirty="0" smtClean="0"/>
          </a:p>
          <a:p>
            <a:pPr algn="ctr"/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854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 </a:t>
            </a:r>
            <a:endParaRPr lang="pl-PL" dirty="0"/>
          </a:p>
          <a:p>
            <a:endParaRPr lang="pl-PL" dirty="0"/>
          </a:p>
        </p:txBody>
      </p:sp>
      <p:sp>
        <p:nvSpPr>
          <p:cNvPr id="5" name="PoleTekstowe 4"/>
          <p:cNvSpPr txBox="1"/>
          <p:nvPr/>
        </p:nvSpPr>
        <p:spPr>
          <a:xfrm>
            <a:off x="1530444" y="1986469"/>
            <a:ext cx="603223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C</a:t>
            </a:r>
            <a:r>
              <a:rPr lang="pl-PL" sz="2000" b="1" dirty="0" smtClean="0"/>
              <a:t>zym </a:t>
            </a:r>
            <a:r>
              <a:rPr lang="pl-PL" sz="2000" b="1" dirty="0"/>
              <a:t>jest </a:t>
            </a:r>
            <a:r>
              <a:rPr lang="pl-PL" sz="2000" b="1" dirty="0" err="1" smtClean="0"/>
              <a:t>Tiktok</a:t>
            </a:r>
            <a:r>
              <a:rPr lang="pl-PL" sz="2000" b="1" dirty="0" smtClean="0"/>
              <a:t> ?</a:t>
            </a:r>
          </a:p>
          <a:p>
            <a:endParaRPr lang="pl-PL" sz="2000" b="1" dirty="0"/>
          </a:p>
          <a:p>
            <a:endParaRPr lang="pl-PL" sz="2000" b="1" dirty="0" smtClean="0"/>
          </a:p>
          <a:p>
            <a:r>
              <a:rPr lang="pl-PL" dirty="0" smtClean="0"/>
              <a:t>- Platforma </a:t>
            </a:r>
            <a:r>
              <a:rPr lang="pl-PL" dirty="0"/>
              <a:t>do tworzenia i oglądania krótkich filmów</a:t>
            </a:r>
          </a:p>
          <a:p>
            <a:r>
              <a:rPr lang="pl-PL" dirty="0" smtClean="0"/>
              <a:t>- Dynamiczny</a:t>
            </a:r>
            <a:r>
              <a:rPr lang="pl-PL" dirty="0"/>
              <a:t>, szybki przekaz treści</a:t>
            </a:r>
          </a:p>
          <a:p>
            <a:r>
              <a:rPr lang="pl-PL" dirty="0" smtClean="0"/>
              <a:t>- Algorytm </a:t>
            </a:r>
            <a:r>
              <a:rPr lang="pl-PL" dirty="0"/>
              <a:t>personalizujący </a:t>
            </a:r>
            <a:r>
              <a:rPr lang="pl-PL" dirty="0" err="1"/>
              <a:t>feed</a:t>
            </a:r>
            <a:r>
              <a:rPr lang="pl-PL" dirty="0"/>
              <a:t> („For </a:t>
            </a:r>
            <a:r>
              <a:rPr lang="pl-PL" dirty="0" err="1"/>
              <a:t>You</a:t>
            </a:r>
            <a:r>
              <a:rPr lang="pl-PL" dirty="0"/>
              <a:t> </a:t>
            </a:r>
            <a:r>
              <a:rPr lang="pl-PL" dirty="0" err="1"/>
              <a:t>Page</a:t>
            </a:r>
            <a:r>
              <a:rPr lang="pl-PL" dirty="0"/>
              <a:t>”)</a:t>
            </a:r>
          </a:p>
          <a:p>
            <a:r>
              <a:rPr lang="pl-PL" dirty="0" smtClean="0"/>
              <a:t>- Popularność </a:t>
            </a:r>
            <a:r>
              <a:rPr lang="pl-PL" dirty="0"/>
              <a:t>szczególnie wśród </a:t>
            </a:r>
            <a:r>
              <a:rPr lang="pl-PL" dirty="0" smtClean="0"/>
              <a:t>nastolatków (szkoła podstawowa)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8142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55625" y="1397680"/>
            <a:ext cx="80644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r>
              <a:rPr lang="cs-CZ" dirty="0"/>
              <a:t> </a:t>
            </a:r>
            <a:endParaRPr lang="pl-PL" dirty="0"/>
          </a:p>
          <a:p>
            <a:pPr algn="just"/>
            <a:r>
              <a:rPr lang="cs-CZ" dirty="0"/>
              <a:t> </a:t>
            </a:r>
            <a:endParaRPr lang="cs-CZ" dirty="0" smtClean="0"/>
          </a:p>
          <a:p>
            <a:pPr algn="just"/>
            <a:endParaRPr lang="pl-PL" dirty="0"/>
          </a:p>
          <a:p>
            <a:r>
              <a:rPr lang="cs-CZ" b="1" dirty="0"/>
              <a:t> </a:t>
            </a:r>
            <a:endParaRPr lang="pl-PL" dirty="0"/>
          </a:p>
          <a:p>
            <a:r>
              <a:rPr lang="cs-CZ" dirty="0"/>
              <a:t> </a:t>
            </a:r>
            <a:endParaRPr lang="pl-PL" dirty="0"/>
          </a:p>
          <a:p>
            <a:r>
              <a:rPr lang="cs-CZ" dirty="0"/>
              <a:t> </a:t>
            </a:r>
            <a:endParaRPr lang="pl-PL" dirty="0"/>
          </a:p>
          <a:p>
            <a:r>
              <a:rPr lang="cs-CZ" dirty="0"/>
              <a:t> </a:t>
            </a:r>
            <a:endParaRPr lang="pl-PL" dirty="0"/>
          </a:p>
        </p:txBody>
      </p:sp>
      <p:sp>
        <p:nvSpPr>
          <p:cNvPr id="2" name="PoleTekstowe 1"/>
          <p:cNvSpPr txBox="1"/>
          <p:nvPr/>
        </p:nvSpPr>
        <p:spPr>
          <a:xfrm>
            <a:off x="773364" y="2067882"/>
            <a:ext cx="708237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</a:t>
            </a:r>
            <a:r>
              <a:rPr lang="pl-PL" dirty="0" smtClean="0"/>
              <a:t>edia </a:t>
            </a:r>
            <a:r>
              <a:rPr lang="pl-PL" dirty="0" err="1"/>
              <a:t>społecznościowe</a:t>
            </a:r>
            <a:r>
              <a:rPr lang="pl-PL" dirty="0"/>
              <a:t> są integralną częścią życia </a:t>
            </a:r>
            <a:r>
              <a:rPr lang="pl-PL" dirty="0" smtClean="0"/>
              <a:t>młodzieży -</a:t>
            </a:r>
          </a:p>
          <a:p>
            <a:r>
              <a:rPr lang="pl-PL" dirty="0" smtClean="0"/>
              <a:t> </a:t>
            </a:r>
            <a:r>
              <a:rPr lang="pl-PL" dirty="0"/>
              <a:t>jedną z najpopularniejszych platform jest </a:t>
            </a:r>
            <a:r>
              <a:rPr lang="pl-PL" sz="4000" dirty="0" err="1" smtClean="0"/>
              <a:t>tiktok</a:t>
            </a:r>
            <a:r>
              <a:rPr lang="pl-PL" dirty="0" smtClean="0"/>
              <a:t>, </a:t>
            </a:r>
            <a:r>
              <a:rPr lang="pl-PL" dirty="0"/>
              <a:t>aplikacja oparta na krótkich filmach i algorytmie dopasowującym treści </a:t>
            </a:r>
            <a:r>
              <a:rPr lang="pl-PL" dirty="0" smtClean="0"/>
              <a:t>do użytkownika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7578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dirty="0"/>
          </a:p>
          <a:p>
            <a:pPr algn="just"/>
            <a:endParaRPr lang="pl-PL" dirty="0"/>
          </a:p>
          <a:p>
            <a:r>
              <a:rPr lang="cs-CZ" dirty="0"/>
              <a:t> </a:t>
            </a:r>
            <a:endParaRPr lang="pl-PL" dirty="0"/>
          </a:p>
          <a:p>
            <a:r>
              <a:rPr lang="cs-CZ" dirty="0"/>
              <a:t> </a:t>
            </a:r>
            <a:endParaRPr lang="pl-PL" dirty="0"/>
          </a:p>
          <a:p>
            <a:endParaRPr lang="pl-PL" dirty="0"/>
          </a:p>
        </p:txBody>
      </p:sp>
      <p:sp>
        <p:nvSpPr>
          <p:cNvPr id="2" name="PoleTekstowe 1"/>
          <p:cNvSpPr txBox="1"/>
          <p:nvPr/>
        </p:nvSpPr>
        <p:spPr>
          <a:xfrm>
            <a:off x="1538585" y="2019034"/>
            <a:ext cx="57635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Media </a:t>
            </a:r>
            <a:r>
              <a:rPr lang="pl-PL" sz="2000" b="1" dirty="0" err="1"/>
              <a:t>społecznościowe</a:t>
            </a:r>
            <a:r>
              <a:rPr lang="pl-PL" sz="2000" b="1" dirty="0"/>
              <a:t> a rozwój </a:t>
            </a:r>
            <a:r>
              <a:rPr lang="pl-PL" sz="2000" b="1" dirty="0" smtClean="0"/>
              <a:t>młodzieży</a:t>
            </a:r>
          </a:p>
          <a:p>
            <a:endParaRPr lang="pl-PL" dirty="0"/>
          </a:p>
          <a:p>
            <a:r>
              <a:rPr lang="pl-PL" dirty="0"/>
              <a:t>Okres adolescencji = intensywny rozwój emocjonalny i społeczny</a:t>
            </a:r>
          </a:p>
          <a:p>
            <a:r>
              <a:rPr lang="pl-PL" dirty="0"/>
              <a:t>Poszukiwanie tożsamości</a:t>
            </a:r>
          </a:p>
          <a:p>
            <a:r>
              <a:rPr lang="pl-PL" dirty="0"/>
              <a:t>Wpływ grupy rówieśniczej</a:t>
            </a:r>
          </a:p>
          <a:p>
            <a:r>
              <a:rPr lang="pl-PL" dirty="0"/>
              <a:t>Media jako nowe środowisko socjalizacji</a:t>
            </a:r>
          </a:p>
        </p:txBody>
      </p:sp>
    </p:spTree>
    <p:extLst>
      <p:ext uri="{BB962C8B-B14F-4D97-AF65-F5344CB8AC3E}">
        <p14:creationId xmlns:p14="http://schemas.microsoft.com/office/powerpoint/2010/main" val="246173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dirty="0" smtClean="0"/>
          </a:p>
          <a:p>
            <a:pPr algn="just"/>
            <a:endParaRPr lang="pl-PL" dirty="0"/>
          </a:p>
        </p:txBody>
      </p:sp>
      <p:sp>
        <p:nvSpPr>
          <p:cNvPr id="2" name="PoleTekstowe 1"/>
          <p:cNvSpPr txBox="1"/>
          <p:nvPr/>
        </p:nvSpPr>
        <p:spPr>
          <a:xfrm>
            <a:off x="1367631" y="1791079"/>
            <a:ext cx="491673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Pozytywne aspekty </a:t>
            </a:r>
            <a:r>
              <a:rPr lang="pl-PL" b="1" dirty="0" err="1" smtClean="0"/>
              <a:t>TikToka</a:t>
            </a:r>
            <a:endParaRPr lang="pl-PL" b="1" dirty="0" smtClean="0"/>
          </a:p>
          <a:p>
            <a:endParaRPr lang="pl-PL" dirty="0"/>
          </a:p>
          <a:p>
            <a:endParaRPr lang="pl-PL" dirty="0"/>
          </a:p>
          <a:p>
            <a:r>
              <a:rPr lang="pl-PL" dirty="0" smtClean="0"/>
              <a:t>Kreatywność </a:t>
            </a:r>
            <a:r>
              <a:rPr lang="pl-PL" dirty="0"/>
              <a:t>(tworzenie własnych treści)</a:t>
            </a:r>
          </a:p>
          <a:p>
            <a:r>
              <a:rPr lang="pl-PL" dirty="0" smtClean="0"/>
              <a:t>Edukacja </a:t>
            </a:r>
            <a:r>
              <a:rPr lang="pl-PL" dirty="0"/>
              <a:t>(tzw. „</a:t>
            </a:r>
            <a:r>
              <a:rPr lang="pl-PL" dirty="0" err="1"/>
              <a:t>edutok</a:t>
            </a:r>
            <a:r>
              <a:rPr lang="pl-PL" dirty="0"/>
              <a:t>”)</a:t>
            </a:r>
          </a:p>
          <a:p>
            <a:r>
              <a:rPr lang="pl-PL" dirty="0" smtClean="0"/>
              <a:t>Dostęp </a:t>
            </a:r>
            <a:r>
              <a:rPr lang="pl-PL" dirty="0"/>
              <a:t>do różnych </a:t>
            </a:r>
            <a:r>
              <a:rPr lang="pl-PL" dirty="0" smtClean="0"/>
              <a:t>kultur, języków </a:t>
            </a:r>
            <a:r>
              <a:rPr lang="pl-PL" dirty="0"/>
              <a:t>i perspektyw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5771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 err="1">
                <a:solidFill>
                  <a:srgbClr val="FF0000"/>
                </a:solidFill>
              </a:rPr>
              <a:t>TikTok</a:t>
            </a:r>
            <a:r>
              <a:rPr lang="pl-PL" b="1" dirty="0">
                <a:solidFill>
                  <a:srgbClr val="FF0000"/>
                </a:solidFill>
              </a:rPr>
              <a:t> jako narzędzie </a:t>
            </a:r>
            <a:r>
              <a:rPr lang="pl-PL" b="1" dirty="0" smtClean="0">
                <a:solidFill>
                  <a:srgbClr val="FF0000"/>
                </a:solidFill>
              </a:rPr>
              <a:t>edukacyjne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r>
              <a:rPr lang="pl-PL" dirty="0"/>
              <a:t>Krótkie formy = łatwe przyswajanie wiedzy</a:t>
            </a:r>
          </a:p>
          <a:p>
            <a:pPr algn="just"/>
            <a:r>
              <a:rPr lang="pl-PL" dirty="0"/>
              <a:t>Popularne treści edukacyjne (języki, nauka, psychologia)</a:t>
            </a:r>
          </a:p>
          <a:p>
            <a:pPr algn="just"/>
            <a:r>
              <a:rPr lang="pl-PL" dirty="0"/>
              <a:t>Możliwość angażowania uczniów</a:t>
            </a:r>
          </a:p>
          <a:p>
            <a:pPr algn="just"/>
            <a:r>
              <a:rPr lang="pl-PL" dirty="0"/>
              <a:t>Nauka poprzez rozrywkę</a:t>
            </a:r>
          </a:p>
        </p:txBody>
      </p:sp>
    </p:spTree>
    <p:extLst>
      <p:ext uri="{BB962C8B-B14F-4D97-AF65-F5344CB8AC3E}">
        <p14:creationId xmlns:p14="http://schemas.microsoft.com/office/powerpoint/2010/main" val="658066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2" name="PoleTekstowe 1"/>
          <p:cNvSpPr txBox="1"/>
          <p:nvPr/>
        </p:nvSpPr>
        <p:spPr>
          <a:xfrm>
            <a:off x="545425" y="1810767"/>
            <a:ext cx="79859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>
                <a:solidFill>
                  <a:srgbClr val="FF0000"/>
                </a:solidFill>
              </a:rPr>
              <a:t>Negatywne </a:t>
            </a:r>
            <a:r>
              <a:rPr lang="pl-PL" b="1" dirty="0" smtClean="0">
                <a:solidFill>
                  <a:srgbClr val="FF0000"/>
                </a:solidFill>
              </a:rPr>
              <a:t>aspekty</a:t>
            </a:r>
          </a:p>
          <a:p>
            <a:pPr algn="just"/>
            <a:endParaRPr lang="pl-PL" b="1" dirty="0"/>
          </a:p>
          <a:p>
            <a:pPr algn="just"/>
            <a:r>
              <a:rPr lang="pl-PL" dirty="0" smtClean="0"/>
              <a:t>Uzależnienie </a:t>
            </a:r>
            <a:r>
              <a:rPr lang="pl-PL" dirty="0"/>
              <a:t>i nadmierne korzystanie</a:t>
            </a:r>
          </a:p>
          <a:p>
            <a:pPr algn="just"/>
            <a:r>
              <a:rPr lang="pl-PL" dirty="0" smtClean="0"/>
              <a:t>Problemy </a:t>
            </a:r>
            <a:r>
              <a:rPr lang="pl-PL" dirty="0"/>
              <a:t>z koncentracją</a:t>
            </a:r>
          </a:p>
          <a:p>
            <a:pPr algn="just"/>
            <a:r>
              <a:rPr lang="pl-PL" dirty="0" smtClean="0"/>
              <a:t>Porównywanie </a:t>
            </a:r>
            <a:r>
              <a:rPr lang="pl-PL" dirty="0"/>
              <a:t>się z </a:t>
            </a:r>
            <a:r>
              <a:rPr lang="pl-PL" dirty="0" smtClean="0"/>
              <a:t>innymi (obniżona samoocena)</a:t>
            </a:r>
            <a:endParaRPr lang="pl-PL" dirty="0"/>
          </a:p>
          <a:p>
            <a:pPr algn="just"/>
            <a:r>
              <a:rPr lang="pl-PL" dirty="0" smtClean="0"/>
              <a:t>Kontakt </a:t>
            </a:r>
            <a:r>
              <a:rPr lang="pl-PL" dirty="0"/>
              <a:t>z nieodpowiednimi treściami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3012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2108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300" b="1" dirty="0"/>
              <a:t> </a:t>
            </a:r>
            <a:r>
              <a:rPr lang="cs-CZ" sz="2300" b="1" dirty="0" smtClean="0"/>
              <a:t>   </a:t>
            </a:r>
            <a:r>
              <a:rPr lang="cs-CZ" sz="2300" b="1" dirty="0" err="1" smtClean="0"/>
              <a:t>edukacja</a:t>
            </a:r>
            <a:r>
              <a:rPr lang="cs-CZ" sz="2300" b="1" dirty="0" smtClean="0"/>
              <a:t> </a:t>
            </a:r>
            <a:r>
              <a:rPr lang="cs-CZ" sz="2300" b="1" dirty="0" err="1" smtClean="0"/>
              <a:t>medialna</a:t>
            </a:r>
            <a:r>
              <a:rPr lang="cs-CZ" sz="2300" b="1" dirty="0" smtClean="0"/>
              <a:t> vs.  </a:t>
            </a:r>
            <a:r>
              <a:rPr lang="cs-CZ" sz="2300" b="1" dirty="0" err="1" smtClean="0"/>
              <a:t>edukacja</a:t>
            </a:r>
            <a:r>
              <a:rPr lang="cs-CZ" sz="2300" b="1" dirty="0" smtClean="0"/>
              <a:t> </a:t>
            </a:r>
            <a:r>
              <a:rPr lang="cs-CZ" sz="2300" b="1" dirty="0" err="1" smtClean="0"/>
              <a:t>cyfrowa</a:t>
            </a:r>
            <a:endParaRPr lang="cs-CZ" sz="2300" b="1" dirty="0" smtClean="0"/>
          </a:p>
          <a:p>
            <a:pPr algn="just"/>
            <a:endParaRPr lang="cs-CZ" b="1" dirty="0"/>
          </a:p>
          <a:p>
            <a:pPr algn="just"/>
            <a:r>
              <a:rPr lang="pl-PL" dirty="0" smtClean="0"/>
              <a:t>W latach dziewięćdziesiątych priorytetem była komputeryzacja szkół. Później </a:t>
            </a:r>
            <a:r>
              <a:rPr lang="pl-PL" dirty="0"/>
              <a:t>p</a:t>
            </a:r>
            <a:r>
              <a:rPr lang="pl-PL" dirty="0" smtClean="0"/>
              <a:t>rogramy rządowe (Cyfrowa szkoła (2013), Laboratoria Przyszłości(2021) skupiały się na dostępie do technologii, a   nie   na   krytycznej   analizie   mediów.   W   dokumentach   ministerialnych </a:t>
            </a:r>
            <a:r>
              <a:rPr lang="pl-PL" b="1" dirty="0" smtClean="0"/>
              <a:t>media = narzędzia IT</a:t>
            </a:r>
            <a:r>
              <a:rPr lang="pl-PL" dirty="0" smtClean="0"/>
              <a:t>,</a:t>
            </a:r>
            <a:r>
              <a:rPr lang="pl-PL" b="1" dirty="0" smtClean="0"/>
              <a:t> </a:t>
            </a:r>
            <a:r>
              <a:rPr lang="pl-PL" dirty="0" smtClean="0"/>
              <a:t>a  nie  przedmiot  analizy  kulturowej.</a:t>
            </a:r>
            <a:endParaRPr lang="pl-PL" b="1" dirty="0"/>
          </a:p>
        </p:txBody>
      </p:sp>
      <p:pic>
        <p:nvPicPr>
          <p:cNvPr id="4" name="Obraz 3" descr="Zrzut ekranu 2025-06-20 o 09.25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0105"/>
            <a:ext cx="9144000" cy="347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4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6875" y="1286555"/>
            <a:ext cx="833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2" name="PoleTekstowe 1"/>
          <p:cNvSpPr txBox="1"/>
          <p:nvPr/>
        </p:nvSpPr>
        <p:spPr>
          <a:xfrm>
            <a:off x="610550" y="1734090"/>
            <a:ext cx="79859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Rola </a:t>
            </a:r>
            <a:r>
              <a:rPr lang="pl-PL" b="1" dirty="0" smtClean="0"/>
              <a:t>algorytmu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Dopasowanie treści do użytkownika</a:t>
            </a:r>
          </a:p>
          <a:p>
            <a:r>
              <a:rPr lang="pl-PL" dirty="0"/>
              <a:t>Tworzenie „bańki informacyjnej”</a:t>
            </a:r>
          </a:p>
          <a:p>
            <a:r>
              <a:rPr lang="pl-PL" dirty="0"/>
              <a:t>Wzmacnianie określonych </a:t>
            </a:r>
            <a:r>
              <a:rPr lang="pl-PL" dirty="0" err="1"/>
              <a:t>zachowań</a:t>
            </a:r>
            <a:endParaRPr lang="pl-PL" dirty="0"/>
          </a:p>
          <a:p>
            <a:r>
              <a:rPr lang="pl-PL" dirty="0"/>
              <a:t>Trudność w kontrolowaniu czasu spędzanego w aplikacji</a:t>
            </a:r>
          </a:p>
        </p:txBody>
      </p:sp>
    </p:spTree>
    <p:extLst>
      <p:ext uri="{BB962C8B-B14F-4D97-AF65-F5344CB8AC3E}">
        <p14:creationId xmlns:p14="http://schemas.microsoft.com/office/powerpoint/2010/main" val="2672343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eneza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Geneza.thmx</Template>
  <TotalTime>39802</TotalTime>
  <Words>454</Words>
  <Application>Microsoft Macintosh PowerPoint</Application>
  <PresentationFormat>Pokaz na ekranie (4:3)</PresentationFormat>
  <Paragraphs>101</Paragraphs>
  <Slides>14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Geneza</vt:lpstr>
      <vt:lpstr>Rola mediów społecznościowych na przykładzie TikToka w rozwoju młodzieży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Kasia Adamczyk</dc:creator>
  <cp:lastModifiedBy>Kasia Adamczyk</cp:lastModifiedBy>
  <cp:revision>222</cp:revision>
  <cp:lastPrinted>2025-06-19T18:02:00Z</cp:lastPrinted>
  <dcterms:created xsi:type="dcterms:W3CDTF">2025-06-19T07:03:37Z</dcterms:created>
  <dcterms:modified xsi:type="dcterms:W3CDTF">2026-04-24T12:10:22Z</dcterms:modified>
</cp:coreProperties>
</file>