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62" r:id="rId3"/>
    <p:sldId id="263" r:id="rId4"/>
    <p:sldId id="305" r:id="rId5"/>
    <p:sldId id="278" r:id="rId6"/>
    <p:sldId id="326" r:id="rId7"/>
    <p:sldId id="325" r:id="rId8"/>
    <p:sldId id="324" r:id="rId9"/>
    <p:sldId id="323" r:id="rId10"/>
    <p:sldId id="322" r:id="rId11"/>
    <p:sldId id="264" r:id="rId12"/>
    <p:sldId id="268" r:id="rId13"/>
    <p:sldId id="279" r:id="rId14"/>
    <p:sldId id="319" r:id="rId15"/>
    <p:sldId id="304" r:id="rId16"/>
    <p:sldId id="277" r:id="rId17"/>
    <p:sldId id="292" r:id="rId18"/>
    <p:sldId id="297" r:id="rId19"/>
    <p:sldId id="327" r:id="rId20"/>
    <p:sldId id="328" r:id="rId21"/>
    <p:sldId id="308" r:id="rId22"/>
    <p:sldId id="317" r:id="rId23"/>
    <p:sldId id="318" r:id="rId24"/>
    <p:sldId id="320" r:id="rId25"/>
    <p:sldId id="321" r:id="rId26"/>
    <p:sldId id="295" r:id="rId27"/>
    <p:sldId id="261" r:id="rId28"/>
    <p:sldId id="309" r:id="rId29"/>
    <p:sldId id="296" r:id="rId30"/>
    <p:sldId id="280" r:id="rId31"/>
    <p:sldId id="312" r:id="rId32"/>
    <p:sldId id="313" r:id="rId33"/>
    <p:sldId id="307" r:id="rId34"/>
    <p:sldId id="314" r:id="rId35"/>
    <p:sldId id="311" r:id="rId36"/>
    <p:sldId id="310" r:id="rId37"/>
    <p:sldId id="315" r:id="rId38"/>
    <p:sldId id="316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sia Adamczyk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yl pośredni 1 — ak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Styl pośredni 1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Styl pośredni 1 — ak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Styl pośredni 1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6" d="100"/>
          <a:sy n="156" d="100"/>
        </p:scale>
        <p:origin x="-280" y="1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commentAuthors" Target="commentAuthor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805C0-5253-5F40-B3AA-0AFADEEFE4DB}" type="datetimeFigureOut">
              <a:rPr lang="pl-PL" smtClean="0"/>
              <a:t>03.08.26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7E5CC-E59E-E840-B2E6-99328795EBFA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658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7E5CC-E59E-E840-B2E6-99328795EBFA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071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7E5CC-E59E-E840-B2E6-99328795EBFA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0717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elementy zawartości, góra i dó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Przeciągnij obraz na symbol zastępczy lub kliknij ikonę, aby go dodać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obrazy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Przeciągnij obraz na symbol zastępczy lub kliknij ikonę, aby go dodać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Przeciągnij obraz na symbol zastępczy lub kliknij ikonę, aby go dodać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Przeciągnij obraz na symbol zastępczy lub kliknij ikonę, aby go dodać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rot pożegnaln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edyt. styl wz. tyt.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03.08.26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t>‹nr›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50049" y="0"/>
            <a:ext cx="8335163" cy="3222625"/>
          </a:xfrm>
        </p:spPr>
        <p:txBody>
          <a:bodyPr/>
          <a:lstStyle/>
          <a:p>
            <a:r>
              <a:rPr lang="pl-PL" sz="3600" b="1" dirty="0" smtClean="0"/>
              <a:t/>
            </a:r>
            <a:br>
              <a:rPr lang="pl-PL" sz="3600" b="1" dirty="0" smtClean="0"/>
            </a:br>
            <a:r>
              <a:rPr lang="pl-PL" sz="3600" b="1" dirty="0"/>
              <a:t/>
            </a:r>
            <a:br>
              <a:rPr lang="pl-PL" sz="3600" b="1" dirty="0"/>
            </a:br>
            <a:r>
              <a:rPr lang="cs-CZ" sz="3600" dirty="0"/>
              <a:t> </a:t>
            </a: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b="1" dirty="0" smtClean="0"/>
              <a:t>Instytucjonalne </a:t>
            </a:r>
            <a:r>
              <a:rPr lang="pl-PL" sz="3600" b="1" dirty="0"/>
              <a:t>wsparcie profilaktyki </a:t>
            </a:r>
            <a:r>
              <a:rPr lang="pl-PL" sz="3600" b="1" dirty="0" err="1"/>
              <a:t>cyberprzemocy</a:t>
            </a:r>
            <a:r>
              <a:rPr lang="pl-PL" sz="3600" b="1" dirty="0"/>
              <a:t>. Centrum Edukacji Medialnej Radia Kielce i warsztat </a:t>
            </a:r>
            <a:r>
              <a:rPr lang="pl-PL" sz="3600" b="1" i="1" dirty="0"/>
              <a:t>Różne oblicza </a:t>
            </a:r>
            <a:r>
              <a:rPr lang="pl-PL" sz="3600" b="1" i="1" dirty="0" err="1"/>
              <a:t>hejtu</a:t>
            </a:r>
            <a:r>
              <a:rPr lang="pl-PL" sz="3600" b="1" dirty="0"/>
              <a:t> jako studium przypadku.</a:t>
            </a:r>
            <a:r>
              <a:rPr lang="pl-PL" sz="3600" dirty="0"/>
              <a:t/>
            </a:r>
            <a:br>
              <a:rPr lang="pl-PL" sz="3600" dirty="0"/>
            </a:br>
            <a:endParaRPr lang="pl-PL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Mgr Katarzyna Adamczyk</a:t>
            </a:r>
          </a:p>
          <a:p>
            <a:r>
              <a:rPr lang="pl-PL" dirty="0" smtClean="0"/>
              <a:t>Uniwersytet Jana Kochanowskiego w Kielcach</a:t>
            </a:r>
            <a:endParaRPr lang="pl-PL" dirty="0"/>
          </a:p>
        </p:txBody>
      </p:sp>
      <p:sp>
        <p:nvSpPr>
          <p:cNvPr id="4" name="PoleTekstowe 3"/>
          <p:cNvSpPr txBox="1"/>
          <p:nvPr/>
        </p:nvSpPr>
        <p:spPr>
          <a:xfrm>
            <a:off x="952458" y="4453273"/>
            <a:ext cx="7472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chemeClr val="bg1"/>
                </a:solidFill>
              </a:rPr>
              <a:t>        V </a:t>
            </a:r>
            <a:r>
              <a:rPr lang="pl-PL" dirty="0">
                <a:solidFill>
                  <a:schemeClr val="bg1"/>
                </a:solidFill>
              </a:rPr>
              <a:t>Konferencja "</a:t>
            </a:r>
            <a:r>
              <a:rPr lang="pl-PL" dirty="0" err="1">
                <a:solidFill>
                  <a:schemeClr val="bg1"/>
                </a:solidFill>
              </a:rPr>
              <a:t>Hejting</a:t>
            </a:r>
            <a:r>
              <a:rPr lang="pl-PL" dirty="0">
                <a:solidFill>
                  <a:schemeClr val="bg1"/>
                </a:solidFill>
              </a:rPr>
              <a:t> i </a:t>
            </a:r>
            <a:r>
              <a:rPr lang="pl-PL" dirty="0" err="1">
                <a:solidFill>
                  <a:schemeClr val="bg1"/>
                </a:solidFill>
              </a:rPr>
              <a:t>trolling</a:t>
            </a:r>
            <a:r>
              <a:rPr lang="pl-PL" dirty="0">
                <a:solidFill>
                  <a:schemeClr val="bg1"/>
                </a:solidFill>
              </a:rPr>
              <a:t> w </a:t>
            </a:r>
            <a:r>
              <a:rPr lang="pl-PL" dirty="0" err="1">
                <a:solidFill>
                  <a:schemeClr val="bg1"/>
                </a:solidFill>
              </a:rPr>
              <a:t>internecie</a:t>
            </a:r>
            <a:r>
              <a:rPr lang="pl-PL" dirty="0">
                <a:solidFill>
                  <a:schemeClr val="bg1"/>
                </a:solidFill>
              </a:rPr>
              <a:t>" | 16.09.2026</a:t>
            </a:r>
          </a:p>
        </p:txBody>
      </p:sp>
    </p:spTree>
    <p:extLst>
      <p:ext uri="{BB962C8B-B14F-4D97-AF65-F5344CB8AC3E}">
        <p14:creationId xmlns:p14="http://schemas.microsoft.com/office/powerpoint/2010/main" val="2332699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2" name="PoleTekstowe 1"/>
          <p:cNvSpPr txBox="1"/>
          <p:nvPr/>
        </p:nvSpPr>
        <p:spPr>
          <a:xfrm>
            <a:off x="553565" y="822268"/>
            <a:ext cx="8042975" cy="6524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b="1" dirty="0" smtClean="0">
              <a:solidFill>
                <a:srgbClr val="FF0000"/>
              </a:solidFill>
            </a:endParaRPr>
          </a:p>
          <a:p>
            <a:pPr algn="ctr"/>
            <a:r>
              <a:rPr lang="pl-PL" sz="2800" b="1" dirty="0" smtClean="0">
                <a:solidFill>
                  <a:srgbClr val="FF0000"/>
                </a:solidFill>
              </a:rPr>
              <a:t>CENTRUM EDUKACJI MEDIALNEJ W KIELCACH</a:t>
            </a:r>
          </a:p>
          <a:p>
            <a:pPr algn="ctr"/>
            <a:endParaRPr lang="pl-PL" sz="2800" b="1" dirty="0" smtClean="0">
              <a:solidFill>
                <a:srgbClr val="FF0000"/>
              </a:solidFill>
            </a:endParaRPr>
          </a:p>
          <a:p>
            <a:pPr marL="285750" indent="-285750" algn="just">
              <a:buFont typeface="Arial"/>
              <a:buChar char="•"/>
            </a:pPr>
            <a:r>
              <a:rPr lang="pl-PL" dirty="0" smtClean="0"/>
              <a:t>Pierwsza i jedyna w Polsce placówka łącząca edukację medialną z praktyką radiową;</a:t>
            </a:r>
          </a:p>
          <a:p>
            <a:pPr marL="285750" indent="-285750" algn="just">
              <a:buFont typeface="Arial"/>
              <a:buChar char="•"/>
            </a:pPr>
            <a:r>
              <a:rPr lang="pl-PL" dirty="0" smtClean="0"/>
              <a:t>Oferta skierowana do dzieci, młodzieży, dorosłych i seniorów;</a:t>
            </a:r>
          </a:p>
          <a:p>
            <a:pPr marL="285750" indent="-285750" algn="just">
              <a:buFont typeface="Arial"/>
              <a:buChar char="•"/>
            </a:pPr>
            <a:r>
              <a:rPr lang="pl-PL" dirty="0" smtClean="0"/>
              <a:t>Lokalizacja – siedziba Polskiego Radia Kielce;</a:t>
            </a:r>
          </a:p>
          <a:p>
            <a:pPr marL="285750" indent="-285750" algn="just">
              <a:buFont typeface="Arial"/>
              <a:buChar char="•"/>
            </a:pPr>
            <a:r>
              <a:rPr lang="pl-PL" dirty="0" smtClean="0"/>
              <a:t>Interaktywna wystawa (7 stref);</a:t>
            </a:r>
          </a:p>
          <a:p>
            <a:pPr marL="285750" indent="-285750" algn="just">
              <a:buFont typeface="Arial"/>
              <a:buChar char="•"/>
            </a:pPr>
            <a:r>
              <a:rPr lang="pl-PL" dirty="0" smtClean="0"/>
              <a:t>Cztery warsztaty do wyboru w stałej ofercie;</a:t>
            </a:r>
          </a:p>
          <a:p>
            <a:pPr marL="285750" indent="-285750" algn="just">
              <a:buFont typeface="Arial"/>
              <a:buChar char="•"/>
            </a:pPr>
            <a:r>
              <a:rPr lang="pl-PL" dirty="0" smtClean="0"/>
              <a:t>Warsztaty przeznaczone są dla grup zorganizowanych ze szkół podstawowych i ponadpodstawowych;</a:t>
            </a:r>
          </a:p>
          <a:p>
            <a:pPr marL="285750" indent="-285750" algn="just">
              <a:buFont typeface="Arial"/>
              <a:buChar char="•"/>
            </a:pPr>
            <a:r>
              <a:rPr lang="pl-PL" dirty="0" smtClean="0"/>
              <a:t>Zajęcia odbywają się zarówno w siedzibie Centrum jak i w różnych szkołach województwa świętokrzyskiego;</a:t>
            </a:r>
          </a:p>
          <a:p>
            <a:pPr marL="285750" indent="-285750" algn="just">
              <a:buFont typeface="Arial"/>
              <a:buChar char="•"/>
            </a:pPr>
            <a:r>
              <a:rPr lang="pl-PL" dirty="0" smtClean="0"/>
              <a:t>CEM współpracuje z KRRiT, z MEN, z kuratoriami oświaty, z UJK.</a:t>
            </a:r>
          </a:p>
          <a:p>
            <a:pPr marL="285750" indent="-285750" algn="just">
              <a:buFont typeface="Arial"/>
              <a:buChar char="•"/>
            </a:pPr>
            <a:endParaRPr lang="pl-PL" dirty="0" smtClean="0"/>
          </a:p>
          <a:p>
            <a:pPr marL="285750" indent="-285750" algn="just">
              <a:buFont typeface="Arial"/>
              <a:buChar char="•"/>
            </a:pPr>
            <a:endParaRPr lang="pl-PL" dirty="0" smtClean="0"/>
          </a:p>
          <a:p>
            <a:pPr algn="just"/>
            <a:endParaRPr lang="pl-PL" dirty="0" smtClean="0"/>
          </a:p>
          <a:p>
            <a:pPr algn="just"/>
            <a:endParaRPr lang="pl-PL" dirty="0" smtClean="0"/>
          </a:p>
          <a:p>
            <a:pPr marL="285750" indent="-285750" algn="just">
              <a:buFont typeface="Arial"/>
              <a:buChar char="•"/>
            </a:pPr>
            <a:endParaRPr lang="pl-PL" b="1" dirty="0" smtClean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747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4" name="Obraz 3" descr="IMG_395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52" y="340904"/>
            <a:ext cx="4982086" cy="614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9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l-PL" dirty="0"/>
          </a:p>
          <a:p>
            <a:pPr marL="285750" indent="-285750" algn="just">
              <a:buFont typeface="Arial"/>
              <a:buChar char="•"/>
            </a:pPr>
            <a:endParaRPr lang="pl-PL" dirty="0" smtClean="0"/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endParaRPr lang="pl-PL" dirty="0"/>
          </a:p>
        </p:txBody>
      </p:sp>
      <p:pic>
        <p:nvPicPr>
          <p:cNvPr id="4" name="Obraz 3" descr="IMG_628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0" y="0"/>
            <a:ext cx="4386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1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2" name="Obraz 1" descr="Edu Media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55" y="0"/>
            <a:ext cx="6325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34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4" name="Obraz 3" descr="Zrzut ekranu 2026-08-02 o 23.08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7400"/>
            <a:ext cx="9144000" cy="526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96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4" name="Obraz 3" descr="Zrzut ekranu 2026-08-02 o 23.08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100"/>
            <a:ext cx="9144000" cy="549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51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4" name="Obraz 3" descr="Zrzut ekranu 2026-08-02 o 23.09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64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4" name="Obraz 3" descr="Zrzut ekranu 2026-08-02 o 23.09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531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09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4" name="Obraz 3" descr="Zrzut ekranu 2026-08-02 o 23.09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0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7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pic>
        <p:nvPicPr>
          <p:cNvPr id="2" name="Obraz 1" descr="IMG_395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22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l-PL" dirty="0"/>
          </a:p>
          <a:p>
            <a:pPr marL="285750" indent="-285750" algn="just">
              <a:buFont typeface="Arial"/>
              <a:buChar char="•"/>
            </a:pPr>
            <a:endParaRPr lang="pl-PL" dirty="0" smtClean="0"/>
          </a:p>
          <a:p>
            <a:pPr algn="just"/>
            <a:endParaRPr lang="pl-PL" dirty="0"/>
          </a:p>
          <a:p>
            <a:pPr algn="just"/>
            <a:endParaRPr lang="pl-PL" dirty="0"/>
          </a:p>
          <a:p>
            <a:endParaRPr lang="pl-PL" dirty="0"/>
          </a:p>
        </p:txBody>
      </p:sp>
      <p:pic>
        <p:nvPicPr>
          <p:cNvPr id="2" name="Obraz 1" descr="IMG_434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5722887" cy="625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46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300" b="1" dirty="0"/>
              <a:t> </a:t>
            </a:r>
            <a:r>
              <a:rPr lang="cs-CZ" sz="2300" b="1" dirty="0" smtClean="0"/>
              <a:t> </a:t>
            </a:r>
          </a:p>
          <a:p>
            <a:pPr algn="just"/>
            <a:endParaRPr lang="cs-CZ" b="1" dirty="0"/>
          </a:p>
        </p:txBody>
      </p:sp>
      <p:sp>
        <p:nvSpPr>
          <p:cNvPr id="2" name="PoleTekstowe 1"/>
          <p:cNvSpPr txBox="1"/>
          <p:nvPr/>
        </p:nvSpPr>
        <p:spPr>
          <a:xfrm>
            <a:off x="797785" y="1066506"/>
            <a:ext cx="76766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Warsztat   „</a:t>
            </a:r>
            <a:r>
              <a:rPr lang="pl-PL" sz="2800" b="1" dirty="0" smtClean="0">
                <a:solidFill>
                  <a:srgbClr val="FF6600"/>
                </a:solidFill>
              </a:rPr>
              <a:t>Różne </a:t>
            </a:r>
            <a:r>
              <a:rPr lang="pl-PL" sz="2800" b="1" dirty="0">
                <a:solidFill>
                  <a:srgbClr val="FF6600"/>
                </a:solidFill>
              </a:rPr>
              <a:t>oblicza </a:t>
            </a:r>
            <a:r>
              <a:rPr lang="pl-PL" sz="2800" b="1" dirty="0" err="1">
                <a:solidFill>
                  <a:srgbClr val="FF6600"/>
                </a:solidFill>
              </a:rPr>
              <a:t>hejtu</a:t>
            </a:r>
            <a:r>
              <a:rPr lang="pl-PL" sz="2800" b="1" dirty="0">
                <a:solidFill>
                  <a:srgbClr val="FF6600"/>
                </a:solidFill>
              </a:rPr>
              <a:t>. Jak z nim walczyć i budować kulturę szacunku?” </a:t>
            </a:r>
            <a:r>
              <a:rPr lang="pl-PL" sz="2800" dirty="0"/>
              <a:t>– </a:t>
            </a:r>
            <a:endParaRPr lang="pl-PL" sz="2800" dirty="0" smtClean="0"/>
          </a:p>
          <a:p>
            <a:pPr marL="285750" indent="-285750">
              <a:buFont typeface="Arial"/>
              <a:buChar char="•"/>
            </a:pPr>
            <a:r>
              <a:rPr lang="pl-PL" sz="2800" dirty="0" smtClean="0"/>
              <a:t>zrozumienie </a:t>
            </a:r>
            <a:r>
              <a:rPr lang="pl-PL" sz="2800" dirty="0"/>
              <a:t>czym jest </a:t>
            </a:r>
            <a:r>
              <a:rPr lang="pl-PL" sz="2800" dirty="0" err="1"/>
              <a:t>hejt</a:t>
            </a:r>
            <a:r>
              <a:rPr lang="pl-PL" sz="2800" dirty="0"/>
              <a:t>, mowa nienawiści, </a:t>
            </a:r>
            <a:r>
              <a:rPr lang="pl-PL" sz="2800" dirty="0" err="1"/>
              <a:t>cyberbullying</a:t>
            </a:r>
            <a:r>
              <a:rPr lang="pl-PL" sz="2800" dirty="0" smtClean="0"/>
              <a:t>,</a:t>
            </a:r>
          </a:p>
          <a:p>
            <a:pPr marL="285750" indent="-285750">
              <a:buFont typeface="Arial"/>
              <a:buChar char="•"/>
            </a:pPr>
            <a:r>
              <a:rPr lang="pl-PL" sz="2800" dirty="0" smtClean="0"/>
              <a:t> </a:t>
            </a:r>
            <a:r>
              <a:rPr lang="pl-PL" sz="2800" dirty="0"/>
              <a:t>uwrażliwienie na krzywdę </a:t>
            </a:r>
            <a:r>
              <a:rPr lang="pl-PL" sz="2800" dirty="0" smtClean="0"/>
              <a:t>ofiar </a:t>
            </a:r>
            <a:r>
              <a:rPr lang="pl-PL" sz="2800" dirty="0" err="1" smtClean="0"/>
              <a:t>cyberprzemocy</a:t>
            </a:r>
            <a:r>
              <a:rPr lang="pl-PL" sz="2800" dirty="0"/>
              <a:t>, </a:t>
            </a:r>
            <a:endParaRPr lang="pl-PL" sz="2800" dirty="0" smtClean="0"/>
          </a:p>
          <a:p>
            <a:pPr marL="285750" indent="-285750">
              <a:buFont typeface="Arial"/>
              <a:buChar char="•"/>
            </a:pPr>
            <a:r>
              <a:rPr lang="pl-PL" sz="2800" dirty="0" smtClean="0"/>
              <a:t>wypracowanie </a:t>
            </a:r>
            <a:r>
              <a:rPr lang="pl-PL" sz="2800" dirty="0"/>
              <a:t>reguł oraz zasad reagowania w sytuacjach występowania zjawiska </a:t>
            </a:r>
            <a:r>
              <a:rPr lang="pl-PL" sz="2800" dirty="0" err="1"/>
              <a:t>hejtu</a:t>
            </a:r>
            <a:r>
              <a:rPr lang="pl-PL" sz="2800" dirty="0"/>
              <a:t> (czas trwania: ok. 90 </a:t>
            </a:r>
            <a:r>
              <a:rPr lang="pl-PL" sz="2800" dirty="0" smtClean="0"/>
              <a:t>minut, koszt 10 zł/os.)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28284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300" b="1" dirty="0"/>
              <a:t> </a:t>
            </a:r>
            <a:r>
              <a:rPr lang="cs-CZ" sz="2300" b="1" dirty="0" smtClean="0"/>
              <a:t> </a:t>
            </a:r>
          </a:p>
          <a:p>
            <a:pPr algn="just"/>
            <a:endParaRPr lang="cs-CZ" b="1" dirty="0"/>
          </a:p>
        </p:txBody>
      </p:sp>
      <p:sp>
        <p:nvSpPr>
          <p:cNvPr id="2" name="PoleTekstowe 1"/>
          <p:cNvSpPr txBox="1"/>
          <p:nvPr/>
        </p:nvSpPr>
        <p:spPr>
          <a:xfrm>
            <a:off x="797785" y="1066506"/>
            <a:ext cx="767664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/>
              <a:t>Treści poruszane na zajęciach Różnie oblicza </a:t>
            </a:r>
            <a:r>
              <a:rPr lang="pl-PL" sz="2800" dirty="0" err="1" smtClean="0"/>
              <a:t>hejtu</a:t>
            </a:r>
            <a:endParaRPr lang="pl-PL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pl-PL" dirty="0" err="1" smtClean="0"/>
              <a:t>Hejt</a:t>
            </a:r>
            <a:r>
              <a:rPr lang="pl-PL" dirty="0" smtClean="0"/>
              <a:t> jawny, agresywny – bezpośrednie obrażanie;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err="1" smtClean="0"/>
              <a:t>Hejt</a:t>
            </a:r>
            <a:r>
              <a:rPr lang="pl-PL" dirty="0" smtClean="0"/>
              <a:t> ukryty, </a:t>
            </a:r>
            <a:r>
              <a:rPr lang="pl-PL" dirty="0" err="1" smtClean="0"/>
              <a:t>zakampuflowany</a:t>
            </a:r>
            <a:r>
              <a:rPr lang="pl-PL" dirty="0" smtClean="0"/>
              <a:t> – ironia, sarkazm;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dirty="0" err="1" smtClean="0"/>
              <a:t>Hejt</a:t>
            </a:r>
            <a:r>
              <a:rPr lang="pl-PL" dirty="0" smtClean="0"/>
              <a:t> jako mowa nienawiści – ataki na grupy społeczne;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Eufemizmy – złagodzone formy wypowiedzi, które maskują agresję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Emocje </a:t>
            </a:r>
            <a:r>
              <a:rPr lang="pl-PL" dirty="0" err="1" smtClean="0"/>
              <a:t>hejtera</a:t>
            </a:r>
            <a:r>
              <a:rPr lang="pl-PL" dirty="0" smtClean="0"/>
              <a:t> – złość, frustracja, zazdrość;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 smtClean="0"/>
              <a:t>Konstruktywna krytyka vs </a:t>
            </a:r>
            <a:r>
              <a:rPr lang="pl-PL" dirty="0" err="1" smtClean="0"/>
              <a:t>hejt</a:t>
            </a:r>
            <a:r>
              <a:rPr lang="pl-PL" dirty="0" smtClean="0"/>
              <a:t> – różnica pomiędzy tym co pomaga a tym co rani.</a:t>
            </a:r>
          </a:p>
        </p:txBody>
      </p:sp>
    </p:spTree>
    <p:extLst>
      <p:ext uri="{BB962C8B-B14F-4D97-AF65-F5344CB8AC3E}">
        <p14:creationId xmlns:p14="http://schemas.microsoft.com/office/powerpoint/2010/main" val="2561018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2" name="PoleTekstowe 1"/>
          <p:cNvSpPr txBox="1"/>
          <p:nvPr/>
        </p:nvSpPr>
        <p:spPr>
          <a:xfrm>
            <a:off x="610550" y="1734090"/>
            <a:ext cx="798599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dirty="0" smtClean="0">
                <a:solidFill>
                  <a:srgbClr val="FF0000"/>
                </a:solidFill>
              </a:rPr>
              <a:t>Warsztat Różne oblicza </a:t>
            </a:r>
            <a:r>
              <a:rPr lang="pl-PL" sz="2000" b="1" dirty="0" err="1" smtClean="0">
                <a:solidFill>
                  <a:srgbClr val="FF0000"/>
                </a:solidFill>
              </a:rPr>
              <a:t>hejtu</a:t>
            </a:r>
            <a:r>
              <a:rPr lang="pl-PL" sz="2000" b="1" dirty="0" smtClean="0">
                <a:solidFill>
                  <a:srgbClr val="FF0000"/>
                </a:solidFill>
              </a:rPr>
              <a:t> </a:t>
            </a:r>
          </a:p>
          <a:p>
            <a:pPr algn="just"/>
            <a:r>
              <a:rPr lang="pl-PL" sz="2000" b="1" dirty="0" smtClean="0">
                <a:solidFill>
                  <a:srgbClr val="FF0000"/>
                </a:solidFill>
              </a:rPr>
              <a:t>Metodologia</a:t>
            </a:r>
          </a:p>
          <a:p>
            <a:pPr algn="just"/>
            <a:endParaRPr lang="pl-PL" sz="2000" b="1" dirty="0">
              <a:solidFill>
                <a:srgbClr val="FF0000"/>
              </a:solidFill>
            </a:endParaRPr>
          </a:p>
          <a:p>
            <a:pPr marL="342900" indent="-342900" algn="just">
              <a:buFont typeface="Arial"/>
              <a:buChar char="•"/>
            </a:pPr>
            <a:r>
              <a:rPr lang="pl-PL" sz="2000" b="1" dirty="0" smtClean="0">
                <a:solidFill>
                  <a:srgbClr val="000000"/>
                </a:solidFill>
              </a:rPr>
              <a:t>Obserwacja uczestnicząca 2022 (od otwarcia) – 2026;</a:t>
            </a:r>
          </a:p>
          <a:p>
            <a:pPr marL="342900" indent="-342900" algn="just">
              <a:buFont typeface="Arial"/>
              <a:buChar char="•"/>
            </a:pPr>
            <a:r>
              <a:rPr lang="pl-PL" sz="2000" b="1" dirty="0" smtClean="0">
                <a:solidFill>
                  <a:srgbClr val="000000"/>
                </a:solidFill>
              </a:rPr>
              <a:t>Wywiady IDI z edukatorami, z dyrekcją;</a:t>
            </a:r>
          </a:p>
          <a:p>
            <a:pPr marL="342900" indent="-342900" algn="just">
              <a:buFont typeface="Arial"/>
              <a:buChar char="•"/>
            </a:pPr>
            <a:r>
              <a:rPr lang="pl-PL" sz="2000" b="1" dirty="0" smtClean="0">
                <a:solidFill>
                  <a:srgbClr val="000000"/>
                </a:solidFill>
              </a:rPr>
              <a:t>Studium przypadku.</a:t>
            </a:r>
          </a:p>
          <a:p>
            <a:pPr algn="just"/>
            <a:endParaRPr lang="pl-PL" b="1" dirty="0">
              <a:solidFill>
                <a:srgbClr val="FF0000"/>
              </a:solidFill>
            </a:endParaRPr>
          </a:p>
          <a:p>
            <a:pPr algn="just"/>
            <a:endParaRPr lang="pl-PL" b="1" dirty="0"/>
          </a:p>
        </p:txBody>
      </p:sp>
      <p:pic>
        <p:nvPicPr>
          <p:cNvPr id="4" name="Obraz 3" descr="Zrzut ekranu 2026-07-27 o 11.19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784" y="3435615"/>
            <a:ext cx="3899378" cy="282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23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l-PL" dirty="0" smtClean="0"/>
          </a:p>
          <a:p>
            <a:pPr algn="just"/>
            <a:endParaRPr lang="pl-PL" dirty="0"/>
          </a:p>
        </p:txBody>
      </p:sp>
      <p:pic>
        <p:nvPicPr>
          <p:cNvPr id="2" name="Obraz 1" descr="Zrzut ekranu 2026-01-15 o 12.58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0"/>
            <a:ext cx="5081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71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4801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b="1" dirty="0" smtClean="0">
              <a:solidFill>
                <a:srgbClr val="0000FF"/>
              </a:solidFill>
            </a:endParaRPr>
          </a:p>
          <a:p>
            <a:r>
              <a:rPr lang="pl-PL" sz="2000" b="1" dirty="0" smtClean="0">
                <a:solidFill>
                  <a:srgbClr val="0000FF"/>
                </a:solidFill>
              </a:rPr>
              <a:t>Jak wyglądają zajęcia o </a:t>
            </a:r>
            <a:r>
              <a:rPr lang="pl-PL" sz="2000" b="1" dirty="0" err="1" smtClean="0">
                <a:solidFill>
                  <a:srgbClr val="0000FF"/>
                </a:solidFill>
              </a:rPr>
              <a:t>hejcie</a:t>
            </a:r>
            <a:r>
              <a:rPr lang="pl-PL" sz="2000" b="1" dirty="0" smtClean="0">
                <a:solidFill>
                  <a:srgbClr val="0000FF"/>
                </a:solidFill>
              </a:rPr>
              <a:t> ?</a:t>
            </a:r>
          </a:p>
          <a:p>
            <a:endParaRPr lang="pl-PL" sz="2000" dirty="0" smtClean="0"/>
          </a:p>
          <a:p>
            <a:pPr marL="285750" indent="-285750">
              <a:buFont typeface="Arial"/>
              <a:buChar char="•"/>
            </a:pPr>
            <a:r>
              <a:rPr lang="pl-PL" sz="2000" dirty="0" smtClean="0"/>
              <a:t>Ćwiczenia definicyjne: uczenie rozróżnianie </a:t>
            </a:r>
            <a:r>
              <a:rPr lang="pl-PL" sz="2000" dirty="0" err="1" smtClean="0"/>
              <a:t>hejtu</a:t>
            </a:r>
            <a:r>
              <a:rPr lang="pl-PL" sz="2000" dirty="0" smtClean="0"/>
              <a:t>, krytyki, eufemizmu;</a:t>
            </a:r>
          </a:p>
          <a:p>
            <a:pPr marL="285750" indent="-285750">
              <a:buFont typeface="Arial"/>
              <a:buChar char="•"/>
            </a:pPr>
            <a:r>
              <a:rPr lang="pl-PL" sz="2000" dirty="0" smtClean="0"/>
              <a:t>Różne odmiany i formy </a:t>
            </a:r>
            <a:r>
              <a:rPr lang="pl-PL" sz="2000" dirty="0" err="1" smtClean="0"/>
              <a:t>hejtu</a:t>
            </a:r>
            <a:r>
              <a:rPr lang="pl-PL" sz="2000" dirty="0" smtClean="0"/>
              <a:t>;</a:t>
            </a:r>
          </a:p>
          <a:p>
            <a:pPr marL="285750" indent="-285750">
              <a:buFont typeface="Arial"/>
              <a:buChar char="•"/>
            </a:pPr>
            <a:r>
              <a:rPr lang="pl-PL" sz="2000" dirty="0" smtClean="0"/>
              <a:t>Praca grupowa – tworzenie postaci HEJTERA – zrozumienie mechanizmów;</a:t>
            </a:r>
          </a:p>
          <a:p>
            <a:pPr marL="285750" indent="-285750">
              <a:buFont typeface="Arial"/>
              <a:buChar char="•"/>
            </a:pPr>
            <a:r>
              <a:rPr lang="pl-PL" sz="2000" dirty="0" smtClean="0"/>
              <a:t>Analiza przypadków – klasyfikowanie wypowiedzi, praktyczne zastosowanie wiedzy;</a:t>
            </a:r>
          </a:p>
          <a:p>
            <a:pPr marL="285750" indent="-285750">
              <a:buFont typeface="Arial"/>
              <a:buChar char="•"/>
            </a:pPr>
            <a:r>
              <a:rPr lang="pl-PL" sz="2000" dirty="0" smtClean="0"/>
              <a:t>Dyskusja moderowana – wypracowanie strategii reagowania.</a:t>
            </a:r>
            <a:endParaRPr lang="pl-PL" sz="2000" dirty="0"/>
          </a:p>
          <a:p>
            <a:pPr algn="ctr"/>
            <a:endParaRPr lang="pl-PL" dirty="0" smtClean="0"/>
          </a:p>
          <a:p>
            <a:pPr algn="ctr"/>
            <a:r>
              <a:rPr lang="pl-PL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85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Zrzut ekranu 2026-07-23 o 15.21.5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0"/>
            <a:ext cx="4110700" cy="6858000"/>
          </a:xfrm>
          <a:prstGeom prst="rect">
            <a:avLst/>
          </a:prstGeom>
        </p:spPr>
      </p:pic>
      <p:sp>
        <p:nvSpPr>
          <p:cNvPr id="2" name="PoleTekstowe 1"/>
          <p:cNvSpPr txBox="1"/>
          <p:nvPr/>
        </p:nvSpPr>
        <p:spPr>
          <a:xfrm>
            <a:off x="561707" y="2637771"/>
            <a:ext cx="25369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FF6600"/>
                </a:solidFill>
              </a:rPr>
              <a:t>Ćwiczenia</a:t>
            </a:r>
          </a:p>
          <a:p>
            <a:r>
              <a:rPr lang="pl-PL" dirty="0" smtClean="0">
                <a:solidFill>
                  <a:srgbClr val="FF6600"/>
                </a:solidFill>
              </a:rPr>
              <a:t>definicyjne</a:t>
            </a:r>
          </a:p>
          <a:p>
            <a:endParaRPr lang="pl-PL" dirty="0" smtClean="0">
              <a:solidFill>
                <a:srgbClr val="FF6600"/>
              </a:solidFill>
            </a:endParaRPr>
          </a:p>
          <a:p>
            <a:r>
              <a:rPr lang="pl-PL" dirty="0" smtClean="0">
                <a:solidFill>
                  <a:srgbClr val="FF6600"/>
                </a:solidFill>
              </a:rPr>
              <a:t>Rozróżnianie:</a:t>
            </a:r>
          </a:p>
          <a:p>
            <a:r>
              <a:rPr lang="pl-PL" dirty="0" err="1" smtClean="0">
                <a:solidFill>
                  <a:srgbClr val="FF6600"/>
                </a:solidFill>
              </a:rPr>
              <a:t>Hejt</a:t>
            </a:r>
            <a:endParaRPr lang="pl-PL" dirty="0" smtClean="0">
              <a:solidFill>
                <a:srgbClr val="FF6600"/>
              </a:solidFill>
            </a:endParaRPr>
          </a:p>
          <a:p>
            <a:r>
              <a:rPr lang="pl-PL" dirty="0" smtClean="0">
                <a:solidFill>
                  <a:srgbClr val="FF6600"/>
                </a:solidFill>
              </a:rPr>
              <a:t>Krytyka</a:t>
            </a:r>
          </a:p>
          <a:p>
            <a:r>
              <a:rPr lang="pl-PL" dirty="0">
                <a:solidFill>
                  <a:srgbClr val="FF6600"/>
                </a:solidFill>
              </a:rPr>
              <a:t>E</a:t>
            </a:r>
            <a:r>
              <a:rPr lang="pl-PL" dirty="0" smtClean="0">
                <a:solidFill>
                  <a:srgbClr val="FF6600"/>
                </a:solidFill>
              </a:rPr>
              <a:t>ufemizm</a:t>
            </a:r>
          </a:p>
        </p:txBody>
      </p:sp>
    </p:spTree>
    <p:extLst>
      <p:ext uri="{BB962C8B-B14F-4D97-AF65-F5344CB8AC3E}">
        <p14:creationId xmlns:p14="http://schemas.microsoft.com/office/powerpoint/2010/main" val="2410415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561707" y="2637771"/>
            <a:ext cx="253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FF6600"/>
                </a:solidFill>
              </a:rPr>
              <a:t>Ćwiczenia</a:t>
            </a:r>
          </a:p>
          <a:p>
            <a:r>
              <a:rPr lang="pl-PL" dirty="0" smtClean="0">
                <a:solidFill>
                  <a:srgbClr val="FF6600"/>
                </a:solidFill>
              </a:rPr>
              <a:t>Portret </a:t>
            </a:r>
            <a:r>
              <a:rPr lang="pl-PL" dirty="0" err="1" smtClean="0">
                <a:solidFill>
                  <a:srgbClr val="FF6600"/>
                </a:solidFill>
              </a:rPr>
              <a:t>hejtera</a:t>
            </a:r>
            <a:endParaRPr lang="pl-PL" dirty="0" smtClean="0">
              <a:solidFill>
                <a:srgbClr val="FF6600"/>
              </a:solidFill>
            </a:endParaRPr>
          </a:p>
        </p:txBody>
      </p:sp>
      <p:pic>
        <p:nvPicPr>
          <p:cNvPr id="3" name="Obraz 2" descr="IMG_913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0" y="0"/>
            <a:ext cx="3548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69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IMG_91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0"/>
            <a:ext cx="6162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17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472158" y="1668961"/>
            <a:ext cx="82709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FF6600"/>
                </a:solidFill>
              </a:rPr>
              <a:t>Uczestnicy uczą się klasyfikować wypowiedzi jako </a:t>
            </a:r>
            <a:r>
              <a:rPr lang="pl-PL" b="1" dirty="0" err="1">
                <a:solidFill>
                  <a:srgbClr val="FF6600"/>
                </a:solidFill>
              </a:rPr>
              <a:t>hejt</a:t>
            </a:r>
            <a:r>
              <a:rPr lang="pl-PL" b="1" dirty="0">
                <a:solidFill>
                  <a:srgbClr val="FF6600"/>
                </a:solidFill>
              </a:rPr>
              <a:t>, krytykę lub eufemizm, aby:</a:t>
            </a:r>
          </a:p>
          <a:p>
            <a:endParaRPr lang="pl-PL" dirty="0">
              <a:solidFill>
                <a:srgbClr val="FF6600"/>
              </a:solidFill>
            </a:endParaRPr>
          </a:p>
          <a:p>
            <a:r>
              <a:rPr lang="pl-PL" b="1" dirty="0">
                <a:solidFill>
                  <a:srgbClr val="FF6600"/>
                </a:solidFill>
              </a:rPr>
              <a:t>Rozpoznawać agresję – nawet gdy jest maskowana (eufemizm, „żart”, „ironia”)</a:t>
            </a:r>
          </a:p>
          <a:p>
            <a:endParaRPr lang="pl-PL" b="1" dirty="0">
              <a:solidFill>
                <a:srgbClr val="FF6600"/>
              </a:solidFill>
            </a:endParaRPr>
          </a:p>
          <a:p>
            <a:r>
              <a:rPr lang="pl-PL" b="1" dirty="0">
                <a:solidFill>
                  <a:srgbClr val="FF6600"/>
                </a:solidFill>
              </a:rPr>
              <a:t>Odróżniać konstruktywną krytykę od ataku personalnego</a:t>
            </a:r>
          </a:p>
          <a:p>
            <a:endParaRPr lang="pl-PL" b="1" dirty="0">
              <a:solidFill>
                <a:srgbClr val="FF6600"/>
              </a:solidFill>
            </a:endParaRPr>
          </a:p>
          <a:p>
            <a:r>
              <a:rPr lang="pl-PL" b="1" dirty="0">
                <a:solidFill>
                  <a:srgbClr val="FF6600"/>
                </a:solidFill>
              </a:rPr>
              <a:t>Reagować adekwatnie – nie bagatelizować </a:t>
            </a:r>
            <a:r>
              <a:rPr lang="pl-PL" b="1" dirty="0" err="1">
                <a:solidFill>
                  <a:srgbClr val="FF6600"/>
                </a:solidFill>
              </a:rPr>
              <a:t>hejtu</a:t>
            </a:r>
            <a:r>
              <a:rPr lang="pl-PL" b="1" dirty="0">
                <a:solidFill>
                  <a:srgbClr val="FF6600"/>
                </a:solidFill>
              </a:rPr>
              <a:t>, nie eskalować konfliktu</a:t>
            </a:r>
          </a:p>
          <a:p>
            <a:endParaRPr lang="pl-PL" b="1" dirty="0">
              <a:solidFill>
                <a:srgbClr val="FF6600"/>
              </a:solidFill>
            </a:endParaRPr>
          </a:p>
          <a:p>
            <a:r>
              <a:rPr lang="pl-PL" b="1" dirty="0">
                <a:solidFill>
                  <a:srgbClr val="FF6600"/>
                </a:solidFill>
              </a:rPr>
              <a:t>Budować kulturę szacunku – formułować własne wypowiedzi w sposób konstruktywny</a:t>
            </a:r>
            <a:endParaRPr lang="pl-PL" b="1" dirty="0" smtClean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640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472158" y="1668961"/>
            <a:ext cx="827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FF6600"/>
                </a:solidFill>
              </a:rPr>
              <a:t>Element warsztatu – </a:t>
            </a:r>
            <a:r>
              <a:rPr lang="pl-PL" b="1" dirty="0" err="1" smtClean="0">
                <a:solidFill>
                  <a:srgbClr val="FF6600"/>
                </a:solidFill>
              </a:rPr>
              <a:t>hejt</a:t>
            </a:r>
            <a:r>
              <a:rPr lang="pl-PL" b="1" dirty="0" smtClean="0">
                <a:solidFill>
                  <a:srgbClr val="FF6600"/>
                </a:solidFill>
              </a:rPr>
              <a:t> i jego różne oblicza</a:t>
            </a:r>
            <a:endParaRPr lang="pl-PL" b="1" dirty="0">
              <a:solidFill>
                <a:srgbClr val="FF660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501074"/>
              </p:ext>
            </p:extLst>
          </p:nvPr>
        </p:nvGraphicFramePr>
        <p:xfrm>
          <a:off x="1457178" y="2181860"/>
          <a:ext cx="6081414" cy="3439081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033414"/>
                <a:gridCol w="3048000"/>
              </a:tblGrid>
              <a:tr h="398771">
                <a:tc>
                  <a:txBody>
                    <a:bodyPr/>
                    <a:lstStyle/>
                    <a:p>
                      <a:r>
                        <a:rPr lang="pl-PL" dirty="0" smtClean="0"/>
                        <a:t>kryterium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Forma </a:t>
                      </a:r>
                      <a:r>
                        <a:rPr lang="pl-PL" dirty="0" err="1" smtClean="0"/>
                        <a:t>hejtu</a:t>
                      </a:r>
                      <a:endParaRPr lang="pl-PL" dirty="0"/>
                    </a:p>
                  </a:txBody>
                  <a:tcPr/>
                </a:tc>
              </a:tr>
              <a:tr h="570039">
                <a:tc>
                  <a:txBody>
                    <a:bodyPr/>
                    <a:lstStyle/>
                    <a:p>
                      <a:r>
                        <a:rPr lang="pl-PL" dirty="0" smtClean="0"/>
                        <a:t>Forma przekazu 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Słowny, pisemny, obrazkowy (</a:t>
                      </a:r>
                      <a:r>
                        <a:rPr lang="pl-PL" dirty="0" err="1" smtClean="0"/>
                        <a:t>memy</a:t>
                      </a:r>
                      <a:r>
                        <a:rPr lang="pl-PL" dirty="0" smtClean="0"/>
                        <a:t>, grafiki, filmy)</a:t>
                      </a:r>
                      <a:endParaRPr lang="pl-PL" dirty="0"/>
                    </a:p>
                  </a:txBody>
                  <a:tcPr/>
                </a:tc>
              </a:tr>
              <a:tr h="809216">
                <a:tc>
                  <a:txBody>
                    <a:bodyPr/>
                    <a:lstStyle/>
                    <a:p>
                      <a:r>
                        <a:rPr lang="pl-PL" dirty="0" smtClean="0"/>
                        <a:t>miejsce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Internetowy (</a:t>
                      </a:r>
                      <a:r>
                        <a:rPr lang="pl-PL" dirty="0" err="1" smtClean="0"/>
                        <a:t>social</a:t>
                      </a:r>
                      <a:r>
                        <a:rPr lang="pl-PL" dirty="0" smtClean="0"/>
                        <a:t> media, komunikatory) vs. Realny (szkoła, relacje)</a:t>
                      </a:r>
                      <a:endParaRPr lang="pl-PL" dirty="0"/>
                    </a:p>
                  </a:txBody>
                  <a:tcPr/>
                </a:tc>
              </a:tr>
              <a:tr h="688289">
                <a:tc>
                  <a:txBody>
                    <a:bodyPr/>
                    <a:lstStyle/>
                    <a:p>
                      <a:r>
                        <a:rPr lang="pl-PL" dirty="0" smtClean="0"/>
                        <a:t>intensywność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Jednorazowy vs powtarzalny (</a:t>
                      </a:r>
                      <a:r>
                        <a:rPr lang="pl-PL" dirty="0" err="1" smtClean="0"/>
                        <a:t>cyberbulling</a:t>
                      </a:r>
                      <a:r>
                        <a:rPr lang="pl-PL" dirty="0" smtClean="0"/>
                        <a:t>)</a:t>
                      </a:r>
                      <a:endParaRPr lang="pl-PL" dirty="0"/>
                    </a:p>
                  </a:txBody>
                  <a:tcPr/>
                </a:tc>
              </a:tr>
              <a:tr h="398771">
                <a:tc>
                  <a:txBody>
                    <a:bodyPr/>
                    <a:lstStyle/>
                    <a:p>
                      <a:r>
                        <a:rPr lang="pl-PL" dirty="0" smtClean="0"/>
                        <a:t>Relacja sprawca - ofiara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Bezpośredni vs. Anonimowy</a:t>
                      </a:r>
                      <a:endParaRPr lang="pl-PL" dirty="0"/>
                    </a:p>
                  </a:txBody>
                  <a:tcPr/>
                </a:tc>
              </a:tr>
              <a:tr h="398771">
                <a:tc>
                  <a:txBody>
                    <a:bodyPr/>
                    <a:lstStyle/>
                    <a:p>
                      <a:r>
                        <a:rPr lang="pl-PL" dirty="0" smtClean="0"/>
                        <a:t>charakter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Jawny vs. subtelny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5945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618690" y="1090930"/>
            <a:ext cx="8124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FF6600"/>
                </a:solidFill>
              </a:rPr>
              <a:t>Różne oblicza </a:t>
            </a:r>
            <a:r>
              <a:rPr lang="pl-PL" b="1" dirty="0" err="1" smtClean="0">
                <a:solidFill>
                  <a:srgbClr val="FF6600"/>
                </a:solidFill>
              </a:rPr>
              <a:t>hejtu</a:t>
            </a:r>
            <a:r>
              <a:rPr lang="pl-PL" b="1" dirty="0" smtClean="0">
                <a:solidFill>
                  <a:srgbClr val="FF6600"/>
                </a:solidFill>
              </a:rPr>
              <a:t> 2</a:t>
            </a:r>
            <a:endParaRPr lang="pl-PL" b="1" dirty="0">
              <a:solidFill>
                <a:srgbClr val="FF660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183733"/>
              </p:ext>
            </p:extLst>
          </p:nvPr>
        </p:nvGraphicFramePr>
        <p:xfrm>
          <a:off x="1326928" y="1628254"/>
          <a:ext cx="6073272" cy="419602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025272"/>
                <a:gridCol w="3048000"/>
              </a:tblGrid>
              <a:tr h="398771">
                <a:tc>
                  <a:txBody>
                    <a:bodyPr/>
                    <a:lstStyle/>
                    <a:p>
                      <a:r>
                        <a:rPr lang="pl-PL" dirty="0" smtClean="0"/>
                        <a:t>forma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opis</a:t>
                      </a:r>
                      <a:endParaRPr lang="pl-PL" dirty="0"/>
                    </a:p>
                  </a:txBody>
                  <a:tcPr/>
                </a:tc>
              </a:tr>
              <a:tr h="570039">
                <a:tc>
                  <a:txBody>
                    <a:bodyPr/>
                    <a:lstStyle/>
                    <a:p>
                      <a:r>
                        <a:rPr lang="pl-PL" dirty="0" smtClean="0"/>
                        <a:t> wyśmiewanie wyglądu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atakowanie stroju, sposobu mówienia, cech fizycznych</a:t>
                      </a:r>
                      <a:endParaRPr lang="pl-PL" dirty="0"/>
                    </a:p>
                  </a:txBody>
                  <a:tcPr/>
                </a:tc>
              </a:tr>
              <a:tr h="809216">
                <a:tc>
                  <a:txBody>
                    <a:bodyPr/>
                    <a:lstStyle/>
                    <a:p>
                      <a:r>
                        <a:rPr lang="pl-PL" dirty="0" smtClean="0"/>
                        <a:t>przezywanie i etykietowanie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nadawanie obraźliwych przezwisk, które rozprzestrzeniają się w grupie</a:t>
                      </a:r>
                      <a:endParaRPr lang="pl-PL" dirty="0"/>
                    </a:p>
                  </a:txBody>
                  <a:tcPr/>
                </a:tc>
              </a:tr>
              <a:tr h="688289">
                <a:tc>
                  <a:txBody>
                    <a:bodyPr/>
                    <a:lstStyle/>
                    <a:p>
                      <a:r>
                        <a:rPr lang="pl-PL" dirty="0" smtClean="0"/>
                        <a:t>publiczne ośmieszanie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śmiech klasy, nagrywanie reakcji</a:t>
                      </a:r>
                      <a:endParaRPr lang="pl-PL" dirty="0"/>
                    </a:p>
                  </a:txBody>
                  <a:tcPr/>
                </a:tc>
              </a:tr>
              <a:tr h="398771">
                <a:tc>
                  <a:txBody>
                    <a:bodyPr/>
                    <a:lstStyle/>
                    <a:p>
                      <a:r>
                        <a:rPr lang="pl-PL" dirty="0" smtClean="0"/>
                        <a:t>wykluczanie z grupy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pomijanie w rozmowach, nie zapraszanie na spotkania</a:t>
                      </a:r>
                      <a:endParaRPr lang="pl-PL" dirty="0"/>
                    </a:p>
                  </a:txBody>
                  <a:tcPr/>
                </a:tc>
              </a:tr>
              <a:tr h="398771">
                <a:tc>
                  <a:txBody>
                    <a:bodyPr/>
                    <a:lstStyle/>
                    <a:p>
                      <a:r>
                        <a:rPr lang="pl-PL" dirty="0" smtClean="0"/>
                        <a:t>plotki i pomówienia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rozpowszechnianie informacji mających poniżyć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36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618690" y="1090930"/>
            <a:ext cx="8124381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FF6600"/>
                </a:solidFill>
              </a:rPr>
              <a:t>Zadanie</a:t>
            </a:r>
          </a:p>
          <a:p>
            <a:endParaRPr lang="pl-PL" b="1" dirty="0">
              <a:solidFill>
                <a:srgbClr val="FF6600"/>
              </a:solidFill>
            </a:endParaRPr>
          </a:p>
          <a:p>
            <a:r>
              <a:rPr lang="pl-PL" b="1" dirty="0" smtClean="0">
                <a:solidFill>
                  <a:srgbClr val="FF6600"/>
                </a:solidFill>
              </a:rPr>
              <a:t>Psychologiczny profil </a:t>
            </a:r>
            <a:r>
              <a:rPr lang="pl-PL" b="1" dirty="0" err="1" smtClean="0">
                <a:solidFill>
                  <a:srgbClr val="FF6600"/>
                </a:solidFill>
              </a:rPr>
              <a:t>hejtera</a:t>
            </a:r>
            <a:endParaRPr lang="pl-PL" b="1" dirty="0" smtClean="0">
              <a:solidFill>
                <a:srgbClr val="FF6600"/>
              </a:solidFill>
            </a:endParaRPr>
          </a:p>
          <a:p>
            <a:endParaRPr lang="pl-PL" b="1" dirty="0">
              <a:solidFill>
                <a:srgbClr val="FF0000"/>
              </a:solidFill>
            </a:endParaRPr>
          </a:p>
          <a:p>
            <a:r>
              <a:rPr lang="pl-PL" b="1" dirty="0" smtClean="0">
                <a:solidFill>
                  <a:srgbClr val="FF0000"/>
                </a:solidFill>
              </a:rPr>
              <a:t>Cel – pomóc zrozumieć kim jest </a:t>
            </a:r>
            <a:r>
              <a:rPr lang="pl-PL" b="1" dirty="0" err="1" smtClean="0">
                <a:solidFill>
                  <a:srgbClr val="FF0000"/>
                </a:solidFill>
              </a:rPr>
              <a:t>hejter</a:t>
            </a:r>
            <a:r>
              <a:rPr lang="pl-PL" b="1" dirty="0" smtClean="0">
                <a:solidFill>
                  <a:srgbClr val="FF0000"/>
                </a:solidFill>
              </a:rPr>
              <a:t>, co nim kieruje.</a:t>
            </a:r>
          </a:p>
          <a:p>
            <a:endParaRPr lang="pl-PL" b="1" dirty="0">
              <a:solidFill>
                <a:srgbClr val="FF0000"/>
              </a:solidFill>
            </a:endParaRPr>
          </a:p>
          <a:p>
            <a:r>
              <a:rPr lang="pl-PL" b="1" dirty="0" smtClean="0">
                <a:solidFill>
                  <a:srgbClr val="FF0000"/>
                </a:solidFill>
              </a:rPr>
              <a:t>Uczestnicy pracują w grupach 4-6 osób aby stworzyć portret psychologiczny fikcyjnego </a:t>
            </a:r>
            <a:r>
              <a:rPr lang="pl-PL" b="1" dirty="0" err="1" smtClean="0">
                <a:solidFill>
                  <a:srgbClr val="FF0000"/>
                </a:solidFill>
              </a:rPr>
              <a:t>hejtera</a:t>
            </a:r>
            <a:r>
              <a:rPr lang="pl-PL" b="1" dirty="0" smtClean="0">
                <a:solidFill>
                  <a:srgbClr val="FF0000"/>
                </a:solidFill>
              </a:rPr>
              <a:t>. Chodzi o uświadomienie, że za </a:t>
            </a:r>
            <a:r>
              <a:rPr lang="pl-PL" b="1" dirty="0" err="1" smtClean="0">
                <a:solidFill>
                  <a:srgbClr val="FF0000"/>
                </a:solidFill>
              </a:rPr>
              <a:t>hejtem</a:t>
            </a:r>
            <a:r>
              <a:rPr lang="pl-PL" b="1" dirty="0" smtClean="0">
                <a:solidFill>
                  <a:srgbClr val="FF0000"/>
                </a:solidFill>
              </a:rPr>
              <a:t> stoją konkretne motywacje, emocje i okoliczności życiowe. To nie usprawiedliwia agresji ale pomaga ją zrozumieć i skuteczniej na nią reagować.</a:t>
            </a:r>
            <a:endParaRPr lang="pl-P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71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618690" y="1090930"/>
            <a:ext cx="81243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FF6600"/>
                </a:solidFill>
              </a:rPr>
              <a:t>Karta pracy</a:t>
            </a:r>
          </a:p>
          <a:p>
            <a:endParaRPr lang="pl-PL" b="1" dirty="0" smtClean="0">
              <a:solidFill>
                <a:srgbClr val="FF6600"/>
              </a:solidFill>
            </a:endParaRPr>
          </a:p>
          <a:p>
            <a:endParaRPr lang="pl-PL" b="1" dirty="0">
              <a:solidFill>
                <a:srgbClr val="FF6600"/>
              </a:solidFill>
            </a:endParaRPr>
          </a:p>
          <a:p>
            <a:endParaRPr lang="pl-PL" b="1" dirty="0" smtClean="0">
              <a:solidFill>
                <a:srgbClr val="FF6600"/>
              </a:solidFill>
            </a:endParaRPr>
          </a:p>
          <a:p>
            <a:endParaRPr lang="pl-PL" b="1" dirty="0" smtClean="0">
              <a:solidFill>
                <a:srgbClr val="FF660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889470"/>
              </p:ext>
            </p:extLst>
          </p:nvPr>
        </p:nvGraphicFramePr>
        <p:xfrm>
          <a:off x="1524000" y="1651000"/>
          <a:ext cx="6096000" cy="4023359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048000"/>
                <a:gridCol w="3048000"/>
              </a:tblGrid>
              <a:tr h="0">
                <a:tc>
                  <a:txBody>
                    <a:bodyPr/>
                    <a:lstStyle/>
                    <a:p>
                      <a:r>
                        <a:rPr lang="pl-PL" dirty="0" smtClean="0"/>
                        <a:t>kategoria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Pytania pomocnicze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motywacje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dlaczego </a:t>
                      </a:r>
                      <a:r>
                        <a:rPr lang="pl-PL" dirty="0" err="1" smtClean="0"/>
                        <a:t>hejtuje</a:t>
                      </a:r>
                      <a:r>
                        <a:rPr lang="pl-PL" dirty="0" smtClean="0"/>
                        <a:t>? np. nuda, zazdrość, frustracja;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zachowania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jak się zachowuje? np.</a:t>
                      </a:r>
                      <a:r>
                        <a:rPr lang="pl-PL" baseline="0" dirty="0" smtClean="0"/>
                        <a:t> atakowanie słabości ofiary np. wyglądu, wagi;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emocje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co czuje po napisaniu </a:t>
                      </a:r>
                      <a:r>
                        <a:rPr lang="pl-PL" dirty="0" err="1" smtClean="0"/>
                        <a:t>hejterskiego</a:t>
                      </a:r>
                      <a:r>
                        <a:rPr lang="pl-PL" dirty="0" smtClean="0"/>
                        <a:t> komentarza? chwilowa satysfakcja, poczucie władzy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konsekwencje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jakie mogą być skutki dla ofiary?</a:t>
                      </a:r>
                      <a:r>
                        <a:rPr lang="pl-PL" baseline="0" dirty="0" smtClean="0"/>
                        <a:t> (izolacja, lęk, depresja)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198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Zrzut ekranu 2026-07-23 o 15.17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0"/>
            <a:ext cx="8648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066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2" name="PoleTekstowe 1"/>
          <p:cNvSpPr txBox="1"/>
          <p:nvPr/>
        </p:nvSpPr>
        <p:spPr>
          <a:xfrm>
            <a:off x="610550" y="1734090"/>
            <a:ext cx="798599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Kim jest </a:t>
            </a:r>
            <a:r>
              <a:rPr lang="pl-PL" sz="2400" dirty="0" err="1" smtClean="0"/>
              <a:t>hejter</a:t>
            </a:r>
            <a:r>
              <a:rPr lang="pl-PL" sz="2400" dirty="0" smtClean="0"/>
              <a:t>? Psychologiczne podstawy </a:t>
            </a:r>
            <a:r>
              <a:rPr lang="pl-PL" sz="2400" dirty="0" err="1" smtClean="0"/>
              <a:t>zachowań</a:t>
            </a:r>
            <a:r>
              <a:rPr lang="pl-PL" sz="2400" dirty="0" smtClean="0"/>
              <a:t> </a:t>
            </a:r>
            <a:r>
              <a:rPr lang="pl-PL" sz="2400" dirty="0" err="1" smtClean="0"/>
              <a:t>hejterskich</a:t>
            </a:r>
            <a:r>
              <a:rPr lang="pl-PL" sz="2400" dirty="0" smtClean="0"/>
              <a:t>:</a:t>
            </a:r>
          </a:p>
          <a:p>
            <a:endParaRPr lang="pl-PL" dirty="0" smtClean="0"/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Brak empatii i inteligencji społecznej;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Niska samoocena i frustracja (</a:t>
            </a:r>
            <a:r>
              <a:rPr lang="pl-PL" dirty="0" err="1" smtClean="0"/>
              <a:t>hejtowanie</a:t>
            </a:r>
            <a:r>
              <a:rPr lang="pl-PL" dirty="0" smtClean="0"/>
              <a:t> jest sposobem na radzenie sobie z własnymi kompleksami);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Poczucie anonimowości i bezkarności;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Poczucie nagrody (</a:t>
            </a:r>
            <a:r>
              <a:rPr lang="pl-PL" dirty="0" err="1" smtClean="0"/>
              <a:t>hejt</a:t>
            </a:r>
            <a:r>
              <a:rPr lang="pl-PL" dirty="0" smtClean="0"/>
              <a:t> aktywuje układ nagrody w mózgu, dając poczucie satysfakcji);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Potrzeba przynależności (</a:t>
            </a:r>
            <a:r>
              <a:rPr lang="pl-PL" dirty="0" err="1" smtClean="0"/>
              <a:t>hejtowanie</a:t>
            </a:r>
            <a:r>
              <a:rPr lang="pl-PL" dirty="0" smtClean="0"/>
              <a:t> bywa formą dopasowania się do grupy);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Efekt dehumanizacji</a:t>
            </a:r>
            <a:r>
              <a:rPr lang="pl-PL" dirty="0"/>
              <a:t> </a:t>
            </a:r>
            <a:r>
              <a:rPr lang="pl-PL" dirty="0" smtClean="0"/>
              <a:t>(</a:t>
            </a:r>
            <a:r>
              <a:rPr lang="pl-PL" dirty="0" err="1" smtClean="0"/>
              <a:t>hejterzy</a:t>
            </a:r>
            <a:r>
              <a:rPr lang="pl-PL" dirty="0" smtClean="0"/>
              <a:t> postrzegają ofiary jako cyfrowe awatary nie widząc za nimi człowieka);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Doświadczenie bycia ofiarą (osoby które same doświadczyły </a:t>
            </a:r>
            <a:r>
              <a:rPr lang="pl-PL" dirty="0" err="1" smtClean="0"/>
              <a:t>hejtu</a:t>
            </a:r>
            <a:r>
              <a:rPr lang="pl-PL" dirty="0" smtClean="0"/>
              <a:t> często same stają się </a:t>
            </a:r>
            <a:r>
              <a:rPr lang="pl-PL" dirty="0" err="1" smtClean="0"/>
              <a:t>hejterami</a:t>
            </a:r>
            <a:r>
              <a:rPr lang="pl-PL" dirty="0" smtClean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2513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2" name="PoleTekstowe 1"/>
          <p:cNvSpPr txBox="1"/>
          <p:nvPr/>
        </p:nvSpPr>
        <p:spPr>
          <a:xfrm>
            <a:off x="610550" y="1734090"/>
            <a:ext cx="798599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Przykładowe postacie </a:t>
            </a:r>
            <a:r>
              <a:rPr lang="pl-PL" sz="2400" dirty="0" err="1" smtClean="0"/>
              <a:t>hejtera</a:t>
            </a:r>
            <a:r>
              <a:rPr lang="pl-PL" sz="2400" dirty="0" smtClean="0"/>
              <a:t> wypracowane podczas zajęć:</a:t>
            </a:r>
          </a:p>
          <a:p>
            <a:endParaRPr lang="pl-PL" dirty="0" smtClean="0"/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„</a:t>
            </a:r>
            <a:r>
              <a:rPr lang="pl-PL" dirty="0" err="1"/>
              <a:t>h</a:t>
            </a:r>
            <a:r>
              <a:rPr lang="pl-PL" dirty="0" err="1" smtClean="0"/>
              <a:t>ejter</a:t>
            </a:r>
            <a:r>
              <a:rPr lang="pl-PL" dirty="0" smtClean="0"/>
              <a:t> z nudy” – młody człowiek spędza dużo czasu w sieci, </a:t>
            </a:r>
            <a:r>
              <a:rPr lang="pl-PL" dirty="0" err="1" smtClean="0"/>
              <a:t>hejtuje</a:t>
            </a:r>
            <a:r>
              <a:rPr lang="pl-PL" dirty="0" smtClean="0"/>
              <a:t> by zwrócić na siebie uwagę, często nie zdając sobie sprawy z krzywdy;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„</a:t>
            </a:r>
            <a:r>
              <a:rPr lang="pl-PL" dirty="0" err="1"/>
              <a:t>h</a:t>
            </a:r>
            <a:r>
              <a:rPr lang="pl-PL" dirty="0" err="1" smtClean="0"/>
              <a:t>ejter</a:t>
            </a:r>
            <a:r>
              <a:rPr lang="pl-PL" dirty="0" smtClean="0"/>
              <a:t> z frustracji” – ma niską samoocenę, doświadcza problemów w szkole i w domu. Wyładowuje swoje negatywne emocje na innych;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„</a:t>
            </a:r>
            <a:r>
              <a:rPr lang="pl-PL" dirty="0" err="1" smtClean="0"/>
              <a:t>hejter</a:t>
            </a:r>
            <a:r>
              <a:rPr lang="pl-PL" dirty="0" smtClean="0"/>
              <a:t> z zazdrości” – atakuje osoby, którym czegoś zazdrości;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„</a:t>
            </a:r>
            <a:r>
              <a:rPr lang="pl-PL" dirty="0" err="1" smtClean="0"/>
              <a:t>hejter</a:t>
            </a:r>
            <a:r>
              <a:rPr lang="pl-PL" dirty="0" smtClean="0"/>
              <a:t> z przekonania” – uważa że ma rację i jego ataki są słuszne, często działa w grupie w której jego zachowanie jest wzmacniane przez innych;</a:t>
            </a:r>
          </a:p>
          <a:p>
            <a:pPr marL="285750" indent="-285750">
              <a:buFont typeface="Arial"/>
              <a:buChar char="•"/>
            </a:pPr>
            <a:r>
              <a:rPr lang="pl-PL" dirty="0" smtClean="0"/>
              <a:t>„</a:t>
            </a:r>
            <a:r>
              <a:rPr lang="pl-PL" dirty="0" err="1" smtClean="0"/>
              <a:t>hejter</a:t>
            </a:r>
            <a:r>
              <a:rPr lang="pl-PL" dirty="0" smtClean="0"/>
              <a:t> z traumy” – sam doświadczył </a:t>
            </a:r>
            <a:r>
              <a:rPr lang="pl-PL" dirty="0" err="1" smtClean="0"/>
              <a:t>cyberprzemocy</a:t>
            </a:r>
            <a:r>
              <a:rPr lang="pl-PL" dirty="0" smtClean="0"/>
              <a:t> i również stał się </a:t>
            </a:r>
            <a:r>
              <a:rPr lang="pl-PL" dirty="0" err="1" smtClean="0"/>
              <a:t>hejterem</a:t>
            </a:r>
            <a:r>
              <a:rPr lang="pl-PL" dirty="0" smtClean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77830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s-CZ" sz="2800" b="1" dirty="0" smtClean="0"/>
          </a:p>
          <a:p>
            <a:pPr algn="just"/>
            <a:endParaRPr lang="cs-CZ" b="1" dirty="0"/>
          </a:p>
          <a:p>
            <a:pPr algn="just"/>
            <a:endParaRPr lang="pl-PL" dirty="0"/>
          </a:p>
        </p:txBody>
      </p:sp>
      <p:pic>
        <p:nvPicPr>
          <p:cNvPr id="5" name="Obraz 4" descr="Zrzut ekranu 2026-07-23 o 15.17.5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790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28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s-CZ" b="1" dirty="0" smtClean="0"/>
          </a:p>
          <a:p>
            <a:pPr algn="just"/>
            <a:endParaRPr lang="cs-CZ" b="1" dirty="0"/>
          </a:p>
          <a:p>
            <a:pPr algn="just"/>
            <a:endParaRPr lang="pl-PL" dirty="0"/>
          </a:p>
        </p:txBody>
      </p:sp>
      <p:pic>
        <p:nvPicPr>
          <p:cNvPr id="2" name="Obraz 1" descr="Zrzut ekranu 2026-07-23 o 15.26.2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0"/>
            <a:ext cx="4173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90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455877" y="374499"/>
            <a:ext cx="827537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solidFill>
                  <a:schemeClr val="bg1"/>
                </a:solidFill>
              </a:rPr>
              <a:t>Trzy poziomy reagowania na </a:t>
            </a:r>
            <a:r>
              <a:rPr lang="pl-PL" sz="2000" b="1" dirty="0" err="1" smtClean="0">
                <a:solidFill>
                  <a:schemeClr val="bg1"/>
                </a:solidFill>
              </a:rPr>
              <a:t>hejt</a:t>
            </a:r>
            <a:endParaRPr lang="pl-PL" sz="2000" b="1" dirty="0" smtClean="0">
              <a:solidFill>
                <a:schemeClr val="bg1"/>
              </a:solidFill>
            </a:endParaRPr>
          </a:p>
          <a:p>
            <a:endParaRPr lang="pl-PL" b="1" dirty="0">
              <a:solidFill>
                <a:srgbClr val="0000FF"/>
              </a:solidFill>
            </a:endParaRPr>
          </a:p>
          <a:p>
            <a:r>
              <a:rPr lang="pl-PL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endParaRPr lang="pl-PL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864349"/>
              </p:ext>
            </p:extLst>
          </p:nvPr>
        </p:nvGraphicFramePr>
        <p:xfrm>
          <a:off x="1457178" y="928102"/>
          <a:ext cx="6219807" cy="571723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079949"/>
                <a:gridCol w="2069929"/>
                <a:gridCol w="2069929"/>
              </a:tblGrid>
              <a:tr h="379036">
                <a:tc>
                  <a:txBody>
                    <a:bodyPr/>
                    <a:lstStyle/>
                    <a:p>
                      <a:r>
                        <a:rPr lang="pl-PL" dirty="0" smtClean="0"/>
                        <a:t>poziom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Kto reaguje?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Co robić?</a:t>
                      </a:r>
                      <a:endParaRPr lang="pl-PL" dirty="0"/>
                    </a:p>
                  </a:txBody>
                  <a:tcPr/>
                </a:tc>
              </a:tr>
              <a:tr h="1800422">
                <a:tc>
                  <a:txBody>
                    <a:bodyPr/>
                    <a:lstStyle/>
                    <a:p>
                      <a:r>
                        <a:rPr lang="pl-PL" dirty="0" smtClean="0"/>
                        <a:t>Jako ofiara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Osoba bezpośrednio atakowana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Nie odpowiadać agresją, zachować dowody, zgłosić osobie dorosłej, skorzystać z pomocy</a:t>
                      </a:r>
                      <a:endParaRPr lang="pl-PL" dirty="0"/>
                    </a:p>
                  </a:txBody>
                  <a:tcPr/>
                </a:tc>
              </a:tr>
              <a:tr h="1435267">
                <a:tc>
                  <a:txBody>
                    <a:bodyPr/>
                    <a:lstStyle/>
                    <a:p>
                      <a:r>
                        <a:rPr lang="pl-PL" dirty="0" smtClean="0"/>
                        <a:t>Jako świadek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Osoba obserwująca </a:t>
                      </a:r>
                      <a:r>
                        <a:rPr lang="pl-PL" dirty="0" err="1" smtClean="0"/>
                        <a:t>hejt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Nie pozostawać biernym, zareagować wspierająco wobec ofiary, zgłosić sytuację</a:t>
                      </a:r>
                      <a:endParaRPr lang="pl-PL" dirty="0"/>
                    </a:p>
                  </a:txBody>
                  <a:tcPr/>
                </a:tc>
              </a:tr>
              <a:tr h="1800422">
                <a:tc>
                  <a:txBody>
                    <a:bodyPr/>
                    <a:lstStyle/>
                    <a:p>
                      <a:r>
                        <a:rPr lang="pl-PL" dirty="0" smtClean="0"/>
                        <a:t>Jako system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Szkoła, instytucje, rodzice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Wdrożenie procedur interwencyjnych,</a:t>
                      </a:r>
                      <a:r>
                        <a:rPr lang="pl-PL" baseline="0" dirty="0" smtClean="0"/>
                        <a:t> edukacja profilaktyczna – zajęcia w CEM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500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455877" y="374499"/>
            <a:ext cx="8275373" cy="4924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000" b="1" dirty="0" smtClean="0">
              <a:solidFill>
                <a:schemeClr val="bg1"/>
              </a:solidFill>
            </a:endParaRPr>
          </a:p>
          <a:p>
            <a:endParaRPr lang="pl-PL" b="1" dirty="0">
              <a:solidFill>
                <a:srgbClr val="0000FF"/>
              </a:solidFill>
            </a:endParaRPr>
          </a:p>
          <a:p>
            <a:r>
              <a:rPr lang="pl-PL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endParaRPr lang="pl-PL" dirty="0" smtClean="0"/>
          </a:p>
          <a:p>
            <a:r>
              <a:rPr lang="pl-PL" sz="2400" b="1" dirty="0" smtClean="0"/>
              <a:t>Praktyczne kroki reagowania:</a:t>
            </a:r>
          </a:p>
          <a:p>
            <a:endParaRPr lang="pl-PL" dirty="0"/>
          </a:p>
          <a:p>
            <a:pPr marL="342900" indent="-342900">
              <a:buAutoNum type="arabicPeriod"/>
            </a:pPr>
            <a:r>
              <a:rPr lang="pl-PL" dirty="0" smtClean="0"/>
              <a:t>Zatrzymaj się</a:t>
            </a:r>
          </a:p>
          <a:p>
            <a:endParaRPr lang="pl-PL" dirty="0" smtClean="0"/>
          </a:p>
          <a:p>
            <a:pPr marL="342900" indent="-342900">
              <a:buAutoNum type="arabicPeriod"/>
            </a:pPr>
            <a:r>
              <a:rPr lang="pl-PL" dirty="0" smtClean="0"/>
              <a:t>Zbierz dowody</a:t>
            </a:r>
          </a:p>
          <a:p>
            <a:endParaRPr lang="pl-PL" dirty="0" smtClean="0"/>
          </a:p>
          <a:p>
            <a:pPr marL="342900" indent="-342900">
              <a:buAutoNum type="arabicPeriod"/>
            </a:pPr>
            <a:r>
              <a:rPr lang="pl-PL" dirty="0" smtClean="0"/>
              <a:t>Zablokuj</a:t>
            </a:r>
          </a:p>
          <a:p>
            <a:endParaRPr lang="pl-PL" dirty="0" smtClean="0"/>
          </a:p>
          <a:p>
            <a:pPr marL="342900" indent="-342900">
              <a:buAutoNum type="arabicPeriod"/>
            </a:pPr>
            <a:r>
              <a:rPr lang="pl-PL" dirty="0" smtClean="0"/>
              <a:t>Zgłoś</a:t>
            </a:r>
          </a:p>
          <a:p>
            <a:endParaRPr lang="pl-PL" dirty="0" smtClean="0"/>
          </a:p>
          <a:p>
            <a:pPr marL="342900" indent="-342900">
              <a:buAutoNum type="arabicPeriod"/>
            </a:pPr>
            <a:r>
              <a:rPr lang="pl-PL" dirty="0" smtClean="0"/>
              <a:t>Szukaj pomocy</a:t>
            </a:r>
          </a:p>
          <a:p>
            <a:pPr algn="ctr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8929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rgbClr val="0000FF"/>
                </a:solidFill>
              </a:rPr>
              <a:t>Co zajęcia dają uczestnikom?</a:t>
            </a:r>
          </a:p>
          <a:p>
            <a:endParaRPr lang="pl-PL" b="1" dirty="0">
              <a:solidFill>
                <a:srgbClr val="0000FF"/>
              </a:solidFill>
            </a:endParaRPr>
          </a:p>
          <a:p>
            <a:r>
              <a:rPr lang="pl-PL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endParaRPr lang="pl-PL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078250"/>
              </p:ext>
            </p:extLst>
          </p:nvPr>
        </p:nvGraphicFramePr>
        <p:xfrm>
          <a:off x="1524000" y="1946849"/>
          <a:ext cx="6096000" cy="4028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8239"/>
                <a:gridCol w="3207761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kompetencja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Efekt ćwiczenia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świadomość mechanizmów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uczestnicy poznają, że </a:t>
                      </a:r>
                      <a:r>
                        <a:rPr lang="pl-PL" dirty="0" err="1" smtClean="0"/>
                        <a:t>hejt</a:t>
                      </a:r>
                      <a:r>
                        <a:rPr lang="pl-PL" dirty="0" smtClean="0"/>
                        <a:t> nie bierze</a:t>
                      </a:r>
                      <a:r>
                        <a:rPr lang="pl-PL" baseline="0" dirty="0" smtClean="0"/>
                        <a:t> się znikąd: ma źródła w anonimowości, grupie, emocjach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rozpoznawanie eufemizmów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uczą się demaskowania agresji ukrytej pod „żartem”, „ironią”, „troską”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zrozumienie sprawcy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tworzenie postaci </a:t>
                      </a:r>
                      <a:r>
                        <a:rPr lang="pl-PL" dirty="0" err="1" smtClean="0"/>
                        <a:t>hejtera</a:t>
                      </a:r>
                      <a:r>
                        <a:rPr lang="pl-PL" dirty="0" smtClean="0"/>
                        <a:t>, zrozumienie, że motywacje są różne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strategie reagowania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świadomość pomaga reagować bez eskalacji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3486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455877" y="374499"/>
            <a:ext cx="8275373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000" b="1" dirty="0" smtClean="0">
              <a:solidFill>
                <a:schemeClr val="bg1"/>
              </a:solidFill>
            </a:endParaRPr>
          </a:p>
          <a:p>
            <a:endParaRPr lang="pl-PL" b="1" dirty="0">
              <a:solidFill>
                <a:srgbClr val="0000FF"/>
              </a:solidFill>
            </a:endParaRPr>
          </a:p>
          <a:p>
            <a:r>
              <a:rPr lang="pl-PL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endParaRPr lang="pl-PL" dirty="0" smtClean="0"/>
          </a:p>
          <a:p>
            <a:r>
              <a:rPr lang="pl-PL" sz="2400" b="1" dirty="0" smtClean="0"/>
              <a:t>Rola CEM w tworzeniu bezpiecznego środowiska</a:t>
            </a:r>
          </a:p>
          <a:p>
            <a:r>
              <a:rPr lang="pl-PL" i="1" dirty="0" smtClean="0"/>
              <a:t>Zakres problemowy konferencji: rola szkoły, uczelni i rodziny w tworzeniu bezpiecznego środowiska komunikacyjnego; współpraca nauczycieli, pedagogów, psychologów, rodziców, mediów i instytucji publicznych</a:t>
            </a:r>
          </a:p>
          <a:p>
            <a:pPr algn="ctr"/>
            <a:endParaRPr lang="pl-PL" dirty="0"/>
          </a:p>
          <a:p>
            <a:endParaRPr lang="pl-PL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377826"/>
              </p:ext>
            </p:extLst>
          </p:nvPr>
        </p:nvGraphicFramePr>
        <p:xfrm>
          <a:off x="970435" y="3008971"/>
          <a:ext cx="6096000" cy="23926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obszar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Działania CEM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edukacja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Warsztaty, </a:t>
                      </a:r>
                      <a:r>
                        <a:rPr lang="pl-PL" dirty="0" err="1" smtClean="0"/>
                        <a:t>webinaria</a:t>
                      </a:r>
                      <a:r>
                        <a:rPr lang="pl-PL" dirty="0" smtClean="0"/>
                        <a:t>, scenariusze lekcji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Współpraca systemowa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Z MEN, KRRiT, UJK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Wsparcie nauczycieli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Konsultacje, </a:t>
                      </a:r>
                      <a:r>
                        <a:rPr lang="pl-PL" dirty="0" err="1" smtClean="0"/>
                        <a:t>webinaria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Wsparcie rodziców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Oferta edukacyjna dla rodziców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75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>
                <a:solidFill>
                  <a:srgbClr val="0000FF"/>
                </a:solidFill>
              </a:rPr>
              <a:t>Jak CEM realizuje zadania w kontekście </a:t>
            </a:r>
            <a:r>
              <a:rPr lang="pl-PL" b="1" dirty="0" err="1" smtClean="0">
                <a:solidFill>
                  <a:srgbClr val="0000FF"/>
                </a:solidFill>
              </a:rPr>
              <a:t>hejtu</a:t>
            </a:r>
            <a:r>
              <a:rPr lang="pl-PL" b="1" dirty="0" smtClean="0">
                <a:solidFill>
                  <a:srgbClr val="0000FF"/>
                </a:solidFill>
              </a:rPr>
              <a:t> i </a:t>
            </a:r>
            <a:r>
              <a:rPr lang="pl-PL" b="1" dirty="0" err="1" smtClean="0">
                <a:solidFill>
                  <a:srgbClr val="0000FF"/>
                </a:solidFill>
              </a:rPr>
              <a:t>trolingu</a:t>
            </a:r>
            <a:r>
              <a:rPr lang="pl-PL" b="1" dirty="0" smtClean="0">
                <a:solidFill>
                  <a:srgbClr val="0000FF"/>
                </a:solidFill>
              </a:rPr>
              <a:t> ?</a:t>
            </a:r>
          </a:p>
          <a:p>
            <a:endParaRPr lang="pl-PL" b="1" dirty="0">
              <a:solidFill>
                <a:srgbClr val="0000FF"/>
              </a:solidFill>
            </a:endParaRPr>
          </a:p>
          <a:p>
            <a:r>
              <a:rPr lang="pl-PL" b="1" dirty="0" smtClean="0">
                <a:solidFill>
                  <a:srgbClr val="0000FF"/>
                </a:solidFill>
              </a:rPr>
              <a:t> </a:t>
            </a:r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endParaRPr lang="pl-PL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599819"/>
              </p:ext>
            </p:extLst>
          </p:nvPr>
        </p:nvGraphicFramePr>
        <p:xfrm>
          <a:off x="1434452" y="1792164"/>
          <a:ext cx="60960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8239"/>
                <a:gridCol w="3207761"/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Cele</a:t>
                      </a:r>
                      <a:r>
                        <a:rPr lang="pl-PL" baseline="0" dirty="0" smtClean="0"/>
                        <a:t> V konferencji o </a:t>
                      </a:r>
                      <a:r>
                        <a:rPr lang="pl-PL" baseline="0" dirty="0" err="1" smtClean="0"/>
                        <a:t>hejcie</a:t>
                      </a:r>
                      <a:r>
                        <a:rPr lang="pl-PL" baseline="0" dirty="0" smtClean="0"/>
                        <a:t> i </a:t>
                      </a:r>
                      <a:r>
                        <a:rPr lang="pl-PL" baseline="0" dirty="0" err="1" smtClean="0"/>
                        <a:t>trollingu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Jak CEM realizuje zadania w kontekście </a:t>
                      </a:r>
                      <a:r>
                        <a:rPr lang="pl-PL" dirty="0" err="1" smtClean="0"/>
                        <a:t>hejtu</a:t>
                      </a:r>
                      <a:r>
                        <a:rPr lang="pl-PL" dirty="0" smtClean="0"/>
                        <a:t> i </a:t>
                      </a:r>
                      <a:r>
                        <a:rPr lang="pl-PL" dirty="0" err="1" smtClean="0"/>
                        <a:t>trollingu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Rozpoznawanie </a:t>
                      </a:r>
                      <a:r>
                        <a:rPr lang="pl-PL" dirty="0" err="1" smtClean="0"/>
                        <a:t>hejtu</a:t>
                      </a:r>
                      <a:r>
                        <a:rPr lang="pl-PL" dirty="0" smtClean="0"/>
                        <a:t> i </a:t>
                      </a:r>
                      <a:r>
                        <a:rPr lang="pl-PL" dirty="0" err="1" smtClean="0"/>
                        <a:t>trollingu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Uczy</a:t>
                      </a:r>
                      <a:r>
                        <a:rPr lang="pl-PL" baseline="0" dirty="0" smtClean="0"/>
                        <a:t> definiowania, odróżniania od krytyki, rozpoznawania eufemizmów maskujących agresję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Ograniczenia</a:t>
                      </a:r>
                      <a:r>
                        <a:rPr lang="pl-PL" baseline="0" dirty="0" smtClean="0"/>
                        <a:t> </a:t>
                      </a:r>
                      <a:r>
                        <a:rPr lang="pl-PL" baseline="0" dirty="0" err="1" smtClean="0"/>
                        <a:t>hejtu</a:t>
                      </a:r>
                      <a:r>
                        <a:rPr lang="pl-PL" baseline="0" dirty="0" smtClean="0"/>
                        <a:t> i </a:t>
                      </a:r>
                      <a:r>
                        <a:rPr lang="pl-PL" baseline="0" dirty="0" err="1" smtClean="0"/>
                        <a:t>trollingu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Uczy</a:t>
                      </a:r>
                      <a:r>
                        <a:rPr lang="pl-PL" baseline="0" dirty="0" smtClean="0"/>
                        <a:t> strategii reagowania jako ofiara i świadek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Zapobieganie</a:t>
                      </a:r>
                      <a:r>
                        <a:rPr lang="pl-PL" baseline="0" dirty="0" smtClean="0"/>
                        <a:t> </a:t>
                      </a:r>
                      <a:r>
                        <a:rPr lang="pl-PL" baseline="0" dirty="0" err="1" smtClean="0"/>
                        <a:t>hejtowi</a:t>
                      </a:r>
                      <a:r>
                        <a:rPr lang="pl-PL" baseline="0" dirty="0" smtClean="0"/>
                        <a:t> i </a:t>
                      </a:r>
                      <a:r>
                        <a:rPr lang="pl-PL" baseline="0" dirty="0" err="1" smtClean="0"/>
                        <a:t>trollingowi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Uczy</a:t>
                      </a:r>
                      <a:r>
                        <a:rPr lang="pl-PL" baseline="0" dirty="0" smtClean="0"/>
                        <a:t> empatii i budowania kultury szacunku by zapobiegać przyszłym aktom agresji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 smtClean="0"/>
                        <a:t>Edukacja</a:t>
                      </a:r>
                      <a:r>
                        <a:rPr lang="pl-PL" baseline="0" dirty="0" smtClean="0"/>
                        <a:t> medialna jako narzędzie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 smtClean="0"/>
                        <a:t>CEM</a:t>
                      </a:r>
                      <a:r>
                        <a:rPr lang="pl-PL" baseline="0" dirty="0" smtClean="0"/>
                        <a:t> łączy edukację medialną z praktyką radiową tworząc model instytucjonalnego wsparcia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749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dirty="0" smtClean="0"/>
          </a:p>
          <a:p>
            <a:r>
              <a:rPr lang="pl-PL" dirty="0" smtClean="0"/>
              <a:t>Rekomendacje</a:t>
            </a:r>
          </a:p>
          <a:p>
            <a:endParaRPr lang="pl-PL" b="1" dirty="0" smtClean="0">
              <a:solidFill>
                <a:srgbClr val="0000FF"/>
              </a:solidFill>
            </a:endParaRPr>
          </a:p>
          <a:p>
            <a:r>
              <a:rPr lang="pl-PL" b="1" i="1" dirty="0" smtClean="0">
                <a:solidFill>
                  <a:srgbClr val="0000FF"/>
                </a:solidFill>
              </a:rPr>
              <a:t>Cel konferencji: wypracowanie rekomendacji dla szkół, uczelni, rodzin, mediów, instytucji publicznych i organizacji społecznych</a:t>
            </a:r>
          </a:p>
          <a:p>
            <a:endParaRPr lang="pl-PL" b="1" i="1" dirty="0">
              <a:solidFill>
                <a:srgbClr val="0000FF"/>
              </a:solidFill>
            </a:endParaRPr>
          </a:p>
          <a:p>
            <a:pPr marL="342900" indent="-342900">
              <a:buAutoNum type="arabicPeriod"/>
            </a:pPr>
            <a:r>
              <a:rPr lang="pl-PL" b="1" dirty="0" smtClean="0">
                <a:solidFill>
                  <a:srgbClr val="0000FF"/>
                </a:solidFill>
              </a:rPr>
              <a:t>Promowanie modelu CEM – wzorzec instytucjonalnej edukacji medialnej w Polsce;</a:t>
            </a:r>
          </a:p>
          <a:p>
            <a:pPr marL="342900" indent="-342900">
              <a:buAutoNum type="arabicPeriod"/>
            </a:pPr>
            <a:r>
              <a:rPr lang="pl-PL" b="1" dirty="0" smtClean="0">
                <a:solidFill>
                  <a:srgbClr val="0000FF"/>
                </a:solidFill>
              </a:rPr>
              <a:t> Systematyczna ewaluacja programów profilaktycznych w zmieniającym się środowisku cyfrowym (AI, </a:t>
            </a:r>
            <a:r>
              <a:rPr lang="pl-PL" b="1" dirty="0" err="1" smtClean="0">
                <a:solidFill>
                  <a:srgbClr val="0000FF"/>
                </a:solidFill>
              </a:rPr>
              <a:t>deepfake</a:t>
            </a:r>
            <a:r>
              <a:rPr lang="pl-PL" b="1" dirty="0" smtClean="0">
                <a:solidFill>
                  <a:srgbClr val="0000FF"/>
                </a:solidFill>
              </a:rPr>
              <a:t>);</a:t>
            </a:r>
          </a:p>
          <a:p>
            <a:pPr marL="342900" indent="-342900">
              <a:buAutoNum type="arabicPeriod"/>
            </a:pPr>
            <a:r>
              <a:rPr lang="pl-PL" b="1" dirty="0" smtClean="0">
                <a:solidFill>
                  <a:srgbClr val="0000FF"/>
                </a:solidFill>
              </a:rPr>
              <a:t>Współpraca międzysektorowa – łączenie mediów publicznych, szkół, instytucji i organizacji;</a:t>
            </a:r>
          </a:p>
          <a:p>
            <a:pPr marL="342900" indent="-342900">
              <a:buAutoNum type="arabicPeriod"/>
            </a:pPr>
            <a:r>
              <a:rPr lang="pl-PL" b="1" dirty="0" smtClean="0">
                <a:solidFill>
                  <a:srgbClr val="0000FF"/>
                </a:solidFill>
              </a:rPr>
              <a:t>Warsztaty dla rodziców i nauczycieli – rozpoznawanie symptomów </a:t>
            </a:r>
            <a:r>
              <a:rPr lang="pl-PL" b="1" dirty="0" err="1" smtClean="0">
                <a:solidFill>
                  <a:srgbClr val="0000FF"/>
                </a:solidFill>
              </a:rPr>
              <a:t>cyberprzemocy</a:t>
            </a:r>
            <a:r>
              <a:rPr lang="pl-PL" b="1" dirty="0" smtClean="0">
                <a:solidFill>
                  <a:srgbClr val="0000FF"/>
                </a:solidFill>
              </a:rPr>
              <a:t>;</a:t>
            </a:r>
          </a:p>
          <a:p>
            <a:pPr marL="342900" indent="-342900">
              <a:buAutoNum type="arabicPeriod"/>
            </a:pPr>
            <a:r>
              <a:rPr lang="pl-PL" b="1" dirty="0" smtClean="0">
                <a:solidFill>
                  <a:srgbClr val="0000FF"/>
                </a:solidFill>
              </a:rPr>
              <a:t>Badania empiryczne nad skutecznością edukacji medialnej.</a:t>
            </a:r>
          </a:p>
          <a:p>
            <a:pPr marL="342900" indent="-342900">
              <a:buAutoNum type="arabicPeriod"/>
            </a:pPr>
            <a:endParaRPr lang="pl-PL" b="1" dirty="0" smtClean="0">
              <a:solidFill>
                <a:srgbClr val="0000FF"/>
              </a:solidFill>
            </a:endParaRPr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27961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dirty="0" smtClean="0"/>
          </a:p>
          <a:p>
            <a:pPr algn="ctr"/>
            <a:endParaRPr lang="pl-PL" dirty="0"/>
          </a:p>
          <a:p>
            <a:pPr algn="ctr"/>
            <a:endParaRPr lang="pl-PL" dirty="0" smtClean="0"/>
          </a:p>
          <a:p>
            <a:pPr algn="ctr"/>
            <a:r>
              <a:rPr lang="pl-PL" b="1" dirty="0" smtClean="0">
                <a:solidFill>
                  <a:srgbClr val="0000FF"/>
                </a:solidFill>
              </a:rPr>
              <a:t>Zakończenie</a:t>
            </a:r>
          </a:p>
          <a:p>
            <a:pPr algn="ctr"/>
            <a:endParaRPr lang="pl-PL" b="1" i="1" dirty="0" smtClean="0">
              <a:solidFill>
                <a:srgbClr val="0000FF"/>
              </a:solidFill>
            </a:endParaRPr>
          </a:p>
          <a:p>
            <a:pPr algn="ctr"/>
            <a:endParaRPr lang="pl-PL" b="1" i="1" dirty="0">
              <a:solidFill>
                <a:srgbClr val="0000FF"/>
              </a:solidFill>
            </a:endParaRPr>
          </a:p>
          <a:p>
            <a:r>
              <a:rPr lang="pl-PL" b="1" dirty="0" smtClean="0">
                <a:solidFill>
                  <a:srgbClr val="FF6600"/>
                </a:solidFill>
              </a:rPr>
              <a:t>Centrum Edukacji Medialnej </a:t>
            </a:r>
            <a:r>
              <a:rPr lang="pl-PL" b="1" dirty="0" smtClean="0">
                <a:solidFill>
                  <a:srgbClr val="0000FF"/>
                </a:solidFill>
              </a:rPr>
              <a:t>w Kielcach daje narzędzia jak rozpoznawać </a:t>
            </a:r>
            <a:r>
              <a:rPr lang="pl-PL" b="1" dirty="0" err="1" smtClean="0">
                <a:solidFill>
                  <a:srgbClr val="0000FF"/>
                </a:solidFill>
              </a:rPr>
              <a:t>hejt</a:t>
            </a:r>
            <a:r>
              <a:rPr lang="pl-PL" b="1" dirty="0" smtClean="0">
                <a:solidFill>
                  <a:srgbClr val="0000FF"/>
                </a:solidFill>
              </a:rPr>
              <a:t>, jak reagować jako świadek, gdzie szukać pomocy.</a:t>
            </a:r>
          </a:p>
          <a:p>
            <a:endParaRPr lang="pl-PL" b="1" dirty="0">
              <a:solidFill>
                <a:srgbClr val="0000FF"/>
              </a:solidFill>
            </a:endParaRPr>
          </a:p>
          <a:p>
            <a:r>
              <a:rPr lang="pl-PL" b="1" dirty="0" smtClean="0">
                <a:solidFill>
                  <a:srgbClr val="FF0000"/>
                </a:solidFill>
              </a:rPr>
              <a:t>Obserwacja uczestnicząca 2022-2026 potwierdza – model z KIELC działa, ewoluuje i może być inspiracją dla innych instytucji.</a:t>
            </a:r>
          </a:p>
          <a:p>
            <a:endParaRPr lang="pl-PL" b="1" dirty="0">
              <a:solidFill>
                <a:srgbClr val="FF0000"/>
              </a:solidFill>
            </a:endParaRPr>
          </a:p>
          <a:p>
            <a:r>
              <a:rPr lang="pl-PL" b="1" dirty="0" smtClean="0">
                <a:solidFill>
                  <a:srgbClr val="FF0000"/>
                </a:solidFill>
              </a:rPr>
              <a:t>Referat realizuje przedmiot konferencji – część </a:t>
            </a:r>
            <a:r>
              <a:rPr lang="pl-PL" b="1" dirty="0" err="1" smtClean="0">
                <a:solidFill>
                  <a:srgbClr val="FF0000"/>
                </a:solidFill>
              </a:rPr>
              <a:t>wpólną</a:t>
            </a:r>
            <a:r>
              <a:rPr lang="pl-PL" b="1" dirty="0" smtClean="0">
                <a:solidFill>
                  <a:srgbClr val="FF0000"/>
                </a:solidFill>
              </a:rPr>
              <a:t> kompetencji medialnych, </a:t>
            </a:r>
            <a:endParaRPr lang="pl-PL" b="1" dirty="0">
              <a:solidFill>
                <a:srgbClr val="FF0000"/>
              </a:solidFill>
            </a:endParaRPr>
          </a:p>
          <a:p>
            <a:r>
              <a:rPr lang="pl-PL" b="1" dirty="0">
                <a:solidFill>
                  <a:srgbClr val="FF0000"/>
                </a:solidFill>
              </a:rPr>
              <a:t>p</a:t>
            </a:r>
            <a:r>
              <a:rPr lang="pl-PL" b="1" dirty="0" smtClean="0">
                <a:solidFill>
                  <a:srgbClr val="FF0000"/>
                </a:solidFill>
              </a:rPr>
              <a:t>raktyk edukacyjnych i profilaktyki przemocy.</a:t>
            </a:r>
          </a:p>
          <a:p>
            <a:pPr algn="ctr"/>
            <a:endParaRPr lang="pl-PL" dirty="0" smtClean="0">
              <a:solidFill>
                <a:srgbClr val="FF0000"/>
              </a:solidFill>
            </a:endParaRPr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5534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6875" y="1286555"/>
            <a:ext cx="83343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dirty="0" smtClean="0"/>
          </a:p>
          <a:p>
            <a:pPr algn="ctr"/>
            <a:endParaRPr lang="pl-PL" dirty="0"/>
          </a:p>
          <a:p>
            <a:pPr algn="ctr"/>
            <a:endParaRPr lang="pl-PL" dirty="0" smtClean="0"/>
          </a:p>
          <a:p>
            <a:pPr algn="ctr"/>
            <a:r>
              <a:rPr lang="pl-PL" b="1" dirty="0" smtClean="0">
                <a:solidFill>
                  <a:srgbClr val="0000FF"/>
                </a:solidFill>
              </a:rPr>
              <a:t>Dziękuję za uwagę </a:t>
            </a:r>
          </a:p>
          <a:p>
            <a:pPr algn="ctr"/>
            <a:endParaRPr lang="pl-PL" dirty="0" smtClean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1313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za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Geneza.thmx</Template>
  <TotalTime>40931</TotalTime>
  <Words>1270</Words>
  <Application>Microsoft Macintosh PowerPoint</Application>
  <PresentationFormat>Pokaz na ekranie (4:3)</PresentationFormat>
  <Paragraphs>251</Paragraphs>
  <Slides>38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38</vt:i4>
      </vt:variant>
    </vt:vector>
  </HeadingPairs>
  <TitlesOfParts>
    <vt:vector size="39" baseType="lpstr">
      <vt:lpstr>Geneza</vt:lpstr>
      <vt:lpstr>            Instytucjonalne wsparcie profilaktyki cyberprzemocy. Centrum Edukacji Medialnej Radia Kielce i warsztat Różne oblicza hejtu jako studium przypadku.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Kasia Adamczyk</dc:creator>
  <cp:lastModifiedBy>Kasia Adamczyk</cp:lastModifiedBy>
  <cp:revision>247</cp:revision>
  <cp:lastPrinted>2025-06-19T18:02:00Z</cp:lastPrinted>
  <dcterms:created xsi:type="dcterms:W3CDTF">2025-06-19T07:03:37Z</dcterms:created>
  <dcterms:modified xsi:type="dcterms:W3CDTF">2026-08-03T18:35:54Z</dcterms:modified>
</cp:coreProperties>
</file>